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352" r:id="rId2"/>
    <p:sldId id="466" r:id="rId3"/>
    <p:sldId id="463" r:id="rId4"/>
    <p:sldId id="464" r:id="rId5"/>
    <p:sldId id="480" r:id="rId6"/>
    <p:sldId id="476" r:id="rId7"/>
    <p:sldId id="474" r:id="rId8"/>
    <p:sldId id="475" r:id="rId9"/>
    <p:sldId id="468" r:id="rId10"/>
    <p:sldId id="470" r:id="rId11"/>
    <p:sldId id="481" r:id="rId12"/>
    <p:sldId id="482" r:id="rId13"/>
    <p:sldId id="473" r:id="rId14"/>
    <p:sldId id="487" r:id="rId15"/>
    <p:sldId id="485" r:id="rId16"/>
    <p:sldId id="455" r:id="rId1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0">
          <p15:clr>
            <a:srgbClr val="A4A3A4"/>
          </p15:clr>
        </p15:guide>
        <p15:guide id="2" pos="4220">
          <p15:clr>
            <a:srgbClr val="A4A3A4"/>
          </p15:clr>
        </p15:guide>
        <p15:guide id="3" pos="2851">
          <p15:clr>
            <a:srgbClr val="A4A3A4"/>
          </p15:clr>
        </p15:guide>
        <p15:guide id="4" orient="horz" pos="1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371"/>
    <a:srgbClr val="FFFFFF"/>
    <a:srgbClr val="F12A00"/>
    <a:srgbClr val="8D8A8A"/>
    <a:srgbClr val="009A00"/>
    <a:srgbClr val="8A4400"/>
    <a:srgbClr val="171EFB"/>
    <a:srgbClr val="EEF2F5"/>
    <a:srgbClr val="000000"/>
    <a:srgbClr val="141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7858" autoAdjust="0"/>
  </p:normalViewPr>
  <p:slideViewPr>
    <p:cSldViewPr snapToGrid="0" showGuides="1">
      <p:cViewPr varScale="1">
        <p:scale>
          <a:sx n="103" d="100"/>
          <a:sy n="103" d="100"/>
        </p:scale>
        <p:origin x="1448" y="48"/>
      </p:cViewPr>
      <p:guideLst>
        <p:guide orient="horz" pos="3110"/>
        <p:guide pos="4220"/>
        <p:guide pos="2851"/>
        <p:guide orient="horz" pos="1431"/>
      </p:guideLst>
    </p:cSldViewPr>
  </p:slideViewPr>
  <p:notesTextViewPr>
    <p:cViewPr>
      <p:scale>
        <a:sx n="1" d="1"/>
        <a:sy n="1" d="1"/>
      </p:scale>
      <p:origin x="0" y="-1316"/>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2022/3/24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联合多粒度流行度感知图卷积协同过滤推荐</a:t>
            </a:r>
            <a:endParaRPr lang="en-US" altLang="zh-CN" dirty="0"/>
          </a:p>
          <a:p>
            <a:r>
              <a:rPr lang="zh-CN" altLang="en-US" dirty="0"/>
              <a:t>基于神经图匹配的协同过滤</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647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消融学习</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如图为在三个数据集上</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中不同组件的性能。第五行为完整的</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，第四行在第五行基础上除去了多级堆叠训练方法，第三行又除去了多粒度流行度特征，第二行又除去了分离式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损失，第一行又除去了层选择机制</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b="1" kern="1200" dirty="0">
                <a:solidFill>
                  <a:schemeClr val="tx1"/>
                </a:solidFill>
                <a:effectLst/>
                <a:latin typeface="+mn-lt"/>
                <a:ea typeface="+mn-ea"/>
                <a:cs typeface="+mn-cs"/>
              </a:rPr>
              <a:t>层选择机制</a:t>
            </a:r>
            <a:r>
              <a:rPr lang="zh-CN" altLang="en-US" sz="1200" kern="1200" dirty="0">
                <a:solidFill>
                  <a:schemeClr val="tx1"/>
                </a:solidFill>
                <a:effectLst/>
                <a:latin typeface="+mn-lt"/>
                <a:ea typeface="+mn-ea"/>
                <a:cs typeface="+mn-cs"/>
              </a:rPr>
              <a:t>：比较前两行，第二行比第一行又明显改进，表明选择最佳层以保证充分捕获层语义的方法是有效的。</a:t>
            </a:r>
            <a:endParaRPr lang="en-US" altLang="zh-CN" sz="1200" kern="1200" dirty="0">
              <a:solidFill>
                <a:schemeClr val="tx1"/>
              </a:solidFill>
              <a:effectLst/>
              <a:latin typeface="+mn-lt"/>
              <a:ea typeface="+mn-ea"/>
              <a:cs typeface="+mn-cs"/>
            </a:endParaRPr>
          </a:p>
          <a:p>
            <a:pPr marL="0" indent="0">
              <a:buNone/>
            </a:pPr>
            <a:r>
              <a:rPr lang="zh-CN" altLang="en-US" sz="1200" b="1" kern="1200" dirty="0">
                <a:solidFill>
                  <a:schemeClr val="tx1"/>
                </a:solidFill>
                <a:effectLst/>
                <a:latin typeface="+mn-lt"/>
                <a:ea typeface="+mn-ea"/>
                <a:cs typeface="+mn-cs"/>
              </a:rPr>
              <a:t>分离式</a:t>
            </a:r>
            <a:r>
              <a:rPr lang="en-US" altLang="zh-CN" sz="1200" b="1"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：比较</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行使用传统</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损失作为优化模型参数的目标函数，第</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行使用分离式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损失，而且两者均未考虑多粒度流行度特征，分离式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损失只实现了两层语义的联合学习。结果表明两层语义的联合学习是合理的，分离式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损失有助于提高模型性能。</a:t>
            </a:r>
            <a:endParaRPr lang="en-US" altLang="zh-CN" sz="1200" kern="1200" dirty="0">
              <a:solidFill>
                <a:schemeClr val="tx1"/>
              </a:solidFill>
              <a:effectLst/>
              <a:latin typeface="+mn-lt"/>
              <a:ea typeface="+mn-ea"/>
              <a:cs typeface="+mn-cs"/>
            </a:endParaRPr>
          </a:p>
          <a:p>
            <a:pPr marL="0" indent="0">
              <a:buNone/>
            </a:pPr>
            <a:r>
              <a:rPr lang="zh-CN" altLang="en-US" sz="1200" b="1" kern="1200" dirty="0">
                <a:solidFill>
                  <a:schemeClr val="tx1"/>
                </a:solidFill>
                <a:effectLst/>
                <a:latin typeface="+mn-lt"/>
                <a:ea typeface="+mn-ea"/>
                <a:cs typeface="+mn-cs"/>
              </a:rPr>
              <a:t>多粒度流行度特征</a:t>
            </a: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行变体结合了多粒度流行度特征。具体来说，设置</a:t>
            </a:r>
            <a:r>
              <a:rPr lang="en-US" altLang="zh-CN" sz="1200" kern="1200" dirty="0">
                <a:solidFill>
                  <a:schemeClr val="tx1"/>
                </a:solidFill>
                <a:effectLst/>
                <a:latin typeface="+mn-lt"/>
                <a:ea typeface="+mn-ea"/>
                <a:cs typeface="+mn-cs"/>
              </a:rPr>
              <a:t>k=0,1,2</a:t>
            </a:r>
            <a:r>
              <a:rPr lang="zh-CN" altLang="en-US" sz="1200" kern="1200" dirty="0">
                <a:solidFill>
                  <a:schemeClr val="tx1"/>
                </a:solidFill>
                <a:effectLst/>
                <a:latin typeface="+mn-lt"/>
                <a:ea typeface="+mn-ea"/>
                <a:cs typeface="+mn-cs"/>
              </a:rPr>
              <a:t>，以构建三个粒度的流行度特征、结果表明流行度特征在建模用户偏好中起重要作用，并且证明用户偏好在流行度特征中表现出差异。</a:t>
            </a:r>
            <a:r>
              <a:rPr lang="zh-CN" altLang="en-US" dirty="0"/>
              <a:t>此外，在</a:t>
            </a:r>
            <a:r>
              <a:rPr lang="en-US" altLang="zh-CN" dirty="0"/>
              <a:t>Yelp2018</a:t>
            </a:r>
            <a:r>
              <a:rPr lang="zh-CN" altLang="en-US" dirty="0"/>
              <a:t>和</a:t>
            </a:r>
            <a:r>
              <a:rPr lang="en-US" altLang="zh-CN" dirty="0"/>
              <a:t>Amazon-Book</a:t>
            </a:r>
            <a:r>
              <a:rPr lang="zh-CN" altLang="en-US" dirty="0"/>
              <a:t>数据集上，加入流行度特征会导致性能的更显著改善，这可能是因为这两种情况下的用户对流行特征更敏感。 </a:t>
            </a:r>
            <a:endParaRPr lang="en-US" altLang="zh-CN" dirty="0"/>
          </a:p>
          <a:p>
            <a:pPr marL="0" indent="0">
              <a:buNone/>
            </a:pPr>
            <a:r>
              <a:rPr lang="zh-CN" altLang="en-US" sz="1200" b="1" kern="1200" dirty="0">
                <a:solidFill>
                  <a:schemeClr val="tx1"/>
                </a:solidFill>
                <a:effectLst/>
                <a:latin typeface="+mn-lt"/>
                <a:ea typeface="+mn-ea"/>
                <a:cs typeface="+mn-cs"/>
              </a:rPr>
              <a:t>多级堆叠训练</a:t>
            </a: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行比较，具体来说使用</a:t>
            </a:r>
            <a:r>
              <a:rPr lang="zh-CN" altLang="en-US" sz="1200" b="1" kern="1200" dirty="0">
                <a:solidFill>
                  <a:schemeClr val="tx1"/>
                </a:solidFill>
                <a:effectLst/>
                <a:latin typeface="+mn-lt"/>
                <a:ea typeface="+mn-ea"/>
                <a:cs typeface="+mn-cs"/>
              </a:rPr>
              <a:t>（点）</a:t>
            </a:r>
            <a:r>
              <a:rPr lang="zh-CN" altLang="en-US" sz="1200" b="0" kern="1200" dirty="0">
                <a:solidFill>
                  <a:schemeClr val="tx1"/>
                </a:solidFill>
                <a:effectLst/>
                <a:latin typeface="+mn-lt"/>
                <a:ea typeface="+mn-ea"/>
                <a:cs typeface="+mn-cs"/>
              </a:rPr>
              <a:t>来实现多粒度流行度特征的叠加联合学习。结果证明了多级叠加训练的有效性。</a:t>
            </a:r>
            <a:endParaRPr lang="en-US" altLang="zh-CN" sz="1200" b="1"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4567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消融学习中第</a:t>
            </a:r>
            <a:r>
              <a:rPr lang="en-US" altLang="zh-CN" sz="1200" b="0" kern="1200" dirty="0">
                <a:solidFill>
                  <a:schemeClr val="tx1"/>
                </a:solidFill>
                <a:effectLst/>
                <a:latin typeface="+mn-lt"/>
                <a:ea typeface="+mn-ea"/>
                <a:cs typeface="+mn-cs"/>
              </a:rPr>
              <a:t>1</a:t>
            </a:r>
            <a:r>
              <a:rPr lang="zh-CN" altLang="en-US" sz="1200" b="0" kern="1200" dirty="0">
                <a:solidFill>
                  <a:schemeClr val="tx1"/>
                </a:solidFill>
                <a:effectLst/>
                <a:latin typeface="+mn-lt"/>
                <a:ea typeface="+mn-ea"/>
                <a:cs typeface="+mn-cs"/>
              </a:rPr>
              <a:t>、</a:t>
            </a:r>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行比较无法验证</a:t>
            </a:r>
            <a:r>
              <a:rPr lang="zh-CN" altLang="en-US" dirty="0"/>
              <a:t>层选择机制是否可以输出最优的图卷积层。因此，作者在</a:t>
            </a:r>
            <a:r>
              <a:rPr lang="en-US" altLang="zh-CN" dirty="0"/>
              <a:t>Gowalla</a:t>
            </a:r>
            <a:r>
              <a:rPr lang="zh-CN" altLang="en-US" dirty="0"/>
              <a:t>和</a:t>
            </a:r>
            <a:r>
              <a:rPr lang="en-US" altLang="zh-CN" dirty="0"/>
              <a:t>Yelp2018</a:t>
            </a:r>
            <a:r>
              <a:rPr lang="zh-CN" altLang="en-US" dirty="0"/>
              <a:t>数据集上进行了一组比较试验，以图卷积层数为自变量，以第一行（也就是四个组件均无的变体）为基础模型。将层数范围设置为</a:t>
            </a:r>
            <a:r>
              <a:rPr lang="en-US" altLang="zh-CN" dirty="0"/>
              <a:t>{1,2,3,4,5}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1. </a:t>
            </a:r>
            <a:r>
              <a:rPr lang="zh-CN" altLang="en-US" dirty="0"/>
              <a:t>随着图卷积层数的增加，模型性能呈现出增加的趋势，当层数为</a:t>
            </a:r>
            <a:r>
              <a:rPr lang="en-US" altLang="zh-CN" dirty="0"/>
              <a:t>3</a:t>
            </a:r>
            <a:r>
              <a:rPr lang="zh-CN" altLang="en-US" dirty="0"/>
              <a:t>时，模型在两个数据集中的性能最好，这说明了捕获高阶交互的重要性。当使用更多的层时，模型性能会下降，这验证了过高的图卷积层往往会引入噪声数据的观点。</a:t>
            </a:r>
          </a:p>
          <a:p>
            <a:r>
              <a:rPr lang="en-US" altLang="zh-CN" dirty="0"/>
              <a:t>2. </a:t>
            </a:r>
            <a:r>
              <a:rPr lang="zh-CN" altLang="en-US" dirty="0"/>
              <a:t>将前五个图卷积层的嵌入输出连接起来作为节点表示的模型变体的性能比使用第三层和第四层组合的模型变体差。这表明，低阶嵌入对于生成</a:t>
            </a:r>
            <a:r>
              <a:rPr lang="en-US" altLang="zh-CN" dirty="0"/>
              <a:t>GCN</a:t>
            </a:r>
            <a:r>
              <a:rPr lang="zh-CN" altLang="en-US" dirty="0"/>
              <a:t>中的节点表示是不必要的，因为高阶嵌入包含来自所有先前层的完整信息。</a:t>
            </a:r>
          </a:p>
          <a:p>
            <a:r>
              <a:rPr lang="en-US" altLang="zh-CN" dirty="0"/>
              <a:t>3. </a:t>
            </a:r>
            <a:r>
              <a:rPr lang="zh-CN" altLang="en-US" dirty="0"/>
              <a:t>使用图卷积层组合的模型变体</a:t>
            </a:r>
            <a:r>
              <a:rPr lang="en-US" altLang="zh-CN" dirty="0"/>
              <a:t>(3,4)</a:t>
            </a:r>
            <a:r>
              <a:rPr lang="zh-CN" altLang="en-US" dirty="0"/>
              <a:t>优于其他两种组合。这表明第三层和第四层是</a:t>
            </a:r>
            <a:r>
              <a:rPr lang="en-US" altLang="zh-CN" dirty="0"/>
              <a:t>Gowalla</a:t>
            </a:r>
            <a:r>
              <a:rPr lang="zh-CN" altLang="en-US" dirty="0"/>
              <a:t>和</a:t>
            </a:r>
            <a:r>
              <a:rPr lang="en-US" altLang="zh-CN" dirty="0"/>
              <a:t>Yelp2018</a:t>
            </a:r>
            <a:r>
              <a:rPr lang="zh-CN" altLang="en-US" dirty="0"/>
              <a:t>数据集的图卷积层的最佳组合。层选择机制输出的最佳奇偶层也是第三层和第四层；这种一致性进一步验证了层选择机制的有效性。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indent="0">
              <a:buNone/>
            </a:pPr>
            <a:endParaRPr lang="en-US" altLang="zh-CN"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7380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作者还研究不同粒度的流行度特征以及融合多粒度流行度特征的方法对</a:t>
            </a:r>
            <a:r>
              <a:rPr lang="en-US" altLang="zh-CN" dirty="0"/>
              <a:t>GCN</a:t>
            </a:r>
            <a:r>
              <a:rPr lang="zh-CN" altLang="en-US" dirty="0"/>
              <a:t>模型的影响</a:t>
            </a: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设置了三种模型变体，</a:t>
            </a:r>
            <a:r>
              <a:rPr lang="en-US" altLang="zh-CN" sz="1200" b="0" kern="1200" dirty="0">
                <a:solidFill>
                  <a:schemeClr val="tx1"/>
                </a:solidFill>
                <a:effectLst/>
                <a:latin typeface="+mn-lt"/>
                <a:ea typeface="+mn-ea"/>
                <a:cs typeface="+mn-cs"/>
              </a:rPr>
              <a:t>k=0,k=1,k=2</a:t>
            </a:r>
          </a:p>
          <a:p>
            <a:pPr marL="0" indent="0">
              <a:buNone/>
            </a:pPr>
            <a:r>
              <a:rPr lang="en-US" altLang="zh-CN" sz="1200" b="0" kern="1200" dirty="0">
                <a:solidFill>
                  <a:schemeClr val="tx1"/>
                </a:solidFill>
                <a:effectLst/>
                <a:latin typeface="+mn-lt"/>
                <a:ea typeface="+mn-ea"/>
                <a:cs typeface="+mn-cs"/>
              </a:rPr>
              <a:t>K=2</a:t>
            </a:r>
            <a:r>
              <a:rPr lang="zh-CN" altLang="en-US" sz="1200" b="0" kern="1200" dirty="0">
                <a:solidFill>
                  <a:schemeClr val="tx1"/>
                </a:solidFill>
                <a:effectLst/>
                <a:latin typeface="+mn-lt"/>
                <a:ea typeface="+mn-ea"/>
                <a:cs typeface="+mn-cs"/>
              </a:rPr>
              <a:t>时，嵌入包含更粗粒度的流行度特征，即模型对流行更敏感。另外还创建变体</a:t>
            </a:r>
            <a:r>
              <a:rPr lang="en-US" altLang="zh-CN" sz="1200" b="0" kern="1200" dirty="0">
                <a:solidFill>
                  <a:schemeClr val="tx1"/>
                </a:solidFill>
                <a:effectLst/>
                <a:latin typeface="+mn-lt"/>
                <a:ea typeface="+mn-ea"/>
                <a:cs typeface="+mn-cs"/>
              </a:rPr>
              <a:t>k=0,1,2</a:t>
            </a:r>
            <a:r>
              <a:rPr lang="zh-CN" altLang="en-US" sz="1200" b="0" kern="1200" dirty="0">
                <a:solidFill>
                  <a:schemeClr val="tx1"/>
                </a:solidFill>
                <a:effectLst/>
                <a:latin typeface="+mn-lt"/>
                <a:ea typeface="+mn-ea"/>
                <a:cs typeface="+mn-cs"/>
              </a:rPr>
              <a:t>，将这些不同粒度的流行度特征进行累积，实现流行度和高阶交互的联合学习。完整模型相当于在</a:t>
            </a:r>
            <a:r>
              <a:rPr lang="en-US" altLang="zh-CN" sz="1200" b="0" kern="1200" dirty="0">
                <a:solidFill>
                  <a:schemeClr val="tx1"/>
                </a:solidFill>
                <a:effectLst/>
                <a:latin typeface="+mn-lt"/>
                <a:ea typeface="+mn-ea"/>
                <a:cs typeface="+mn-cs"/>
              </a:rPr>
              <a:t>k=0,1,2</a:t>
            </a:r>
            <a:r>
              <a:rPr lang="zh-CN" altLang="en-US" sz="1200" b="0" kern="1200" dirty="0">
                <a:solidFill>
                  <a:schemeClr val="tx1"/>
                </a:solidFill>
                <a:effectLst/>
                <a:latin typeface="+mn-lt"/>
                <a:ea typeface="+mn-ea"/>
                <a:cs typeface="+mn-cs"/>
              </a:rPr>
              <a:t>的基础上额外考虑多级堆叠训练策略，以加速模型训练的收敛，并增强多粒度流行度特征的学习过程。</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该表记录了这些模型变体在</a:t>
            </a:r>
            <a:r>
              <a:rPr lang="en-US" altLang="zh-CN" sz="1200" b="0" kern="1200" dirty="0">
                <a:solidFill>
                  <a:schemeClr val="tx1"/>
                </a:solidFill>
                <a:effectLst/>
                <a:latin typeface="+mn-lt"/>
                <a:ea typeface="+mn-ea"/>
                <a:cs typeface="+mn-cs"/>
              </a:rPr>
              <a:t>2000</a:t>
            </a:r>
            <a:r>
              <a:rPr lang="zh-CN" altLang="en-US" sz="1200" b="0" kern="1200" dirty="0">
                <a:solidFill>
                  <a:schemeClr val="tx1"/>
                </a:solidFill>
                <a:effectLst/>
                <a:latin typeface="+mn-lt"/>
                <a:ea typeface="+mn-ea"/>
                <a:cs typeface="+mn-cs"/>
              </a:rPr>
              <a:t>个训练时期内在三个数据集上的详细性能。</a:t>
            </a:r>
            <a:r>
              <a:rPr lang="zh-CN" altLang="en-US" sz="1200" b="1" kern="1200" dirty="0">
                <a:solidFill>
                  <a:schemeClr val="tx1"/>
                </a:solidFill>
                <a:effectLst/>
                <a:latin typeface="+mn-lt"/>
                <a:ea typeface="+mn-ea"/>
                <a:cs typeface="+mn-cs"/>
              </a:rPr>
              <a:t>（点）</a:t>
            </a:r>
            <a:r>
              <a:rPr lang="zh-CN" altLang="en-US" sz="1200" b="0" kern="1200" dirty="0">
                <a:solidFill>
                  <a:schemeClr val="tx1"/>
                </a:solidFill>
                <a:effectLst/>
                <a:latin typeface="+mn-lt"/>
                <a:ea typeface="+mn-ea"/>
                <a:cs typeface="+mn-cs"/>
              </a:rPr>
              <a:t>如图显示了这些变体的模型性能趋势（仅显示了前</a:t>
            </a:r>
            <a:r>
              <a:rPr lang="en-US" altLang="zh-CN" sz="1200" b="0" kern="1200" dirty="0">
                <a:solidFill>
                  <a:schemeClr val="tx1"/>
                </a:solidFill>
                <a:effectLst/>
                <a:latin typeface="+mn-lt"/>
                <a:ea typeface="+mn-ea"/>
                <a:cs typeface="+mn-cs"/>
              </a:rPr>
              <a:t>1000</a:t>
            </a:r>
            <a:r>
              <a:rPr lang="zh-CN" altLang="en-US" sz="1200" b="0" kern="1200" dirty="0">
                <a:solidFill>
                  <a:schemeClr val="tx1"/>
                </a:solidFill>
                <a:effectLst/>
                <a:latin typeface="+mn-lt"/>
                <a:ea typeface="+mn-ea"/>
                <a:cs typeface="+mn-cs"/>
              </a:rPr>
              <a:t>个训练</a:t>
            </a:r>
            <a:r>
              <a:rPr lang="en-US" altLang="zh-CN" sz="1200" b="0" kern="1200" dirty="0">
                <a:solidFill>
                  <a:schemeClr val="tx1"/>
                </a:solidFill>
                <a:effectLst/>
                <a:latin typeface="+mn-lt"/>
                <a:ea typeface="+mn-ea"/>
                <a:cs typeface="+mn-cs"/>
              </a:rPr>
              <a:t>epoch</a:t>
            </a:r>
            <a:r>
              <a:rPr lang="zh-CN" altLang="en-US" sz="1200" b="0" kern="1200" dirty="0">
                <a:solidFill>
                  <a:schemeClr val="tx1"/>
                </a:solidFill>
                <a:effectLst/>
                <a:latin typeface="+mn-lt"/>
                <a:ea typeface="+mn-ea"/>
                <a:cs typeface="+mn-cs"/>
              </a:rPr>
              <a:t>）</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r>
              <a:rPr lang="en-US" altLang="zh-CN" dirty="0">
                <a:effectLst/>
              </a:rPr>
              <a:t>1. </a:t>
            </a:r>
            <a:r>
              <a:rPr lang="zh-CN" altLang="en-US" dirty="0">
                <a:effectLst/>
              </a:rPr>
              <a:t>仅考虑单个流行粒度（即</a:t>
            </a:r>
            <a:r>
              <a:rPr lang="en-US" altLang="zh-CN" dirty="0">
                <a:effectLst/>
              </a:rPr>
              <a:t>k=0 k=1</a:t>
            </a:r>
            <a:r>
              <a:rPr lang="zh-CN" altLang="en-US" dirty="0">
                <a:effectLst/>
              </a:rPr>
              <a:t>或</a:t>
            </a:r>
            <a:r>
              <a:rPr lang="en-US" altLang="zh-CN" dirty="0">
                <a:effectLst/>
              </a:rPr>
              <a:t>k=2</a:t>
            </a:r>
            <a:r>
              <a:rPr lang="zh-CN" altLang="en-US" dirty="0">
                <a:effectLst/>
              </a:rPr>
              <a:t>）的场景，</a:t>
            </a:r>
            <a:r>
              <a:rPr lang="en-US" altLang="zh-CN" dirty="0">
                <a:effectLst/>
              </a:rPr>
              <a:t>k=1</a:t>
            </a:r>
            <a:r>
              <a:rPr lang="zh-CN" altLang="en-US" dirty="0">
                <a:effectLst/>
              </a:rPr>
              <a:t>在</a:t>
            </a:r>
            <a:r>
              <a:rPr lang="en-US" altLang="zh-CN" dirty="0">
                <a:effectLst/>
              </a:rPr>
              <a:t>Gowalla</a:t>
            </a:r>
            <a:r>
              <a:rPr lang="zh-CN" altLang="en-US" dirty="0">
                <a:effectLst/>
              </a:rPr>
              <a:t>数据集上获得最佳性能，而</a:t>
            </a:r>
            <a:r>
              <a:rPr lang="en-US" altLang="zh-CN" dirty="0">
                <a:effectLst/>
              </a:rPr>
              <a:t>k=2</a:t>
            </a:r>
            <a:r>
              <a:rPr lang="zh-CN" altLang="en-US" dirty="0">
                <a:effectLst/>
              </a:rPr>
              <a:t>在</a:t>
            </a:r>
            <a:r>
              <a:rPr lang="en-US" altLang="zh-CN" dirty="0">
                <a:effectLst/>
              </a:rPr>
              <a:t>Yelp2018</a:t>
            </a:r>
            <a:r>
              <a:rPr lang="zh-CN" altLang="en-US" dirty="0">
                <a:effectLst/>
              </a:rPr>
              <a:t>和</a:t>
            </a:r>
            <a:r>
              <a:rPr lang="en-US" altLang="zh-CN" dirty="0">
                <a:effectLst/>
              </a:rPr>
              <a:t>Amazon-Book</a:t>
            </a:r>
            <a:r>
              <a:rPr lang="zh-CN" altLang="en-US" dirty="0">
                <a:effectLst/>
              </a:rPr>
              <a:t>数据集上表现最佳。这说明，不同场景中的用户对流行度特征敏感度不同，而</a:t>
            </a:r>
            <a:r>
              <a:rPr lang="en-US" altLang="zh-CN" dirty="0">
                <a:effectLst/>
              </a:rPr>
              <a:t>k=0</a:t>
            </a:r>
            <a:r>
              <a:rPr lang="zh-CN" altLang="en-US" dirty="0">
                <a:effectLst/>
              </a:rPr>
              <a:t>收敛最慢。这表明粗粒度的流行特征可以加速模型收敛，但容易导致过拟合。</a:t>
            </a:r>
          </a:p>
          <a:p>
            <a:r>
              <a:rPr lang="en-US" altLang="zh-CN" dirty="0">
                <a:effectLst/>
              </a:rPr>
              <a:t>2. </a:t>
            </a:r>
            <a:r>
              <a:rPr lang="zh-CN" altLang="en-US" dirty="0">
                <a:effectLst/>
              </a:rPr>
              <a:t>模型变量</a:t>
            </a:r>
            <a:r>
              <a:rPr lang="en-US" altLang="zh-CN" dirty="0">
                <a:effectLst/>
              </a:rPr>
              <a:t>k=0,1,2</a:t>
            </a:r>
            <a:r>
              <a:rPr lang="zh-CN" altLang="en-US" dirty="0">
                <a:effectLst/>
              </a:rPr>
              <a:t>考虑了具有三种粒度的流行度特征，在三个数据集上优于</a:t>
            </a:r>
            <a:r>
              <a:rPr lang="en-US" altLang="zh-CN" dirty="0">
                <a:effectLst/>
              </a:rPr>
              <a:t>k=0 k=1 k=2</a:t>
            </a:r>
            <a:r>
              <a:rPr lang="zh-CN" altLang="en-US" dirty="0">
                <a:effectLst/>
              </a:rPr>
              <a:t>。这说明了在用户偏好建模中加入多粒度流行特征的重要性。在收敛速度方面，</a:t>
            </a:r>
            <a:r>
              <a:rPr lang="en-US" altLang="zh-CN" dirty="0">
                <a:effectLst/>
              </a:rPr>
              <a:t>k=0,1,2</a:t>
            </a:r>
            <a:r>
              <a:rPr lang="zh-CN" altLang="en-US" dirty="0">
                <a:effectLst/>
              </a:rPr>
              <a:t>在</a:t>
            </a:r>
            <a:r>
              <a:rPr lang="en-US" altLang="zh-CN" dirty="0">
                <a:effectLst/>
              </a:rPr>
              <a:t>Gowalla</a:t>
            </a:r>
            <a:r>
              <a:rPr lang="zh-CN" altLang="en-US" dirty="0">
                <a:effectLst/>
              </a:rPr>
              <a:t>数据集上优于</a:t>
            </a:r>
            <a:r>
              <a:rPr lang="en-US" altLang="zh-CN" dirty="0">
                <a:effectLst/>
              </a:rPr>
              <a:t>k=0</a:t>
            </a:r>
            <a:r>
              <a:rPr lang="zh-CN" altLang="en-US" dirty="0">
                <a:effectLst/>
              </a:rPr>
              <a:t>，在</a:t>
            </a:r>
            <a:r>
              <a:rPr lang="en-US" altLang="zh-CN" dirty="0">
                <a:effectLst/>
              </a:rPr>
              <a:t>Yelp2018</a:t>
            </a:r>
            <a:r>
              <a:rPr lang="zh-CN" altLang="en-US" dirty="0">
                <a:effectLst/>
              </a:rPr>
              <a:t>和</a:t>
            </a:r>
            <a:r>
              <a:rPr lang="en-US" altLang="zh-CN" dirty="0">
                <a:effectLst/>
              </a:rPr>
              <a:t>Amazon-Book</a:t>
            </a:r>
            <a:r>
              <a:rPr lang="zh-CN" altLang="en-US" dirty="0">
                <a:effectLst/>
              </a:rPr>
              <a:t>数据集上优于</a:t>
            </a:r>
            <a:r>
              <a:rPr lang="en-US" altLang="zh-CN" dirty="0">
                <a:effectLst/>
              </a:rPr>
              <a:t>k=0 k=1</a:t>
            </a:r>
            <a:r>
              <a:rPr lang="zh-CN" altLang="en-US" dirty="0">
                <a:effectLst/>
              </a:rPr>
              <a:t>，并且没有过拟合的风险。这表明，联合学习多粒度流行特征既加快了模型收敛速度，又避免了过拟合问题。</a:t>
            </a:r>
          </a:p>
          <a:p>
            <a:r>
              <a:rPr lang="en-US" altLang="zh-CN" dirty="0">
                <a:effectLst/>
              </a:rPr>
              <a:t>3. </a:t>
            </a:r>
            <a:r>
              <a:rPr lang="zh-CN" altLang="en-US" dirty="0">
                <a:effectLst/>
              </a:rPr>
              <a:t>完整模型在这是哪个数据集上取得了最好的性能，这表明多级堆叠训练方法可以更好地联合学习多粒度流行特征。在三个数据集上具有最快的模型收敛速度。</a:t>
            </a:r>
            <a:r>
              <a:rPr lang="en-US" altLang="zh-CN" dirty="0">
                <a:effectLst/>
              </a:rPr>
              <a:t>JMP-GCF </a:t>
            </a:r>
            <a:r>
              <a:rPr lang="zh-CN" altLang="en-US" dirty="0">
                <a:effectLst/>
              </a:rPr>
              <a:t>趋势曲线在 </a:t>
            </a:r>
            <a:r>
              <a:rPr lang="en-US" altLang="zh-CN" dirty="0">
                <a:effectLst/>
              </a:rPr>
              <a:t>300 </a:t>
            </a:r>
            <a:r>
              <a:rPr lang="zh-CN" altLang="en-US" dirty="0">
                <a:effectLst/>
              </a:rPr>
              <a:t>个 </a:t>
            </a:r>
            <a:r>
              <a:rPr lang="en-US" altLang="zh-CN" dirty="0">
                <a:effectLst/>
              </a:rPr>
              <a:t>epoch </a:t>
            </a:r>
            <a:r>
              <a:rPr lang="zh-CN" altLang="en-US" dirty="0">
                <a:effectLst/>
              </a:rPr>
              <a:t>处的瞬时下降是由于训练阶段切换时未训练的流行度特征以新的粒度堆叠造成的</a:t>
            </a:r>
            <a:endParaRPr lang="en-US" altLang="zh-CN"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2273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L2</a:t>
            </a:r>
            <a:r>
              <a:rPr lang="zh-CN" altLang="en-US" sz="1200" kern="1200" dirty="0">
                <a:solidFill>
                  <a:schemeClr val="tx1"/>
                </a:solidFill>
                <a:effectLst/>
                <a:latin typeface="+mn-lt"/>
                <a:ea typeface="+mn-ea"/>
                <a:cs typeface="+mn-cs"/>
              </a:rPr>
              <a:t>正则化系数</a:t>
            </a:r>
            <a:r>
              <a:rPr lang="en-US" altLang="zh-CN" sz="1200" kern="1200" dirty="0">
                <a:solidFill>
                  <a:schemeClr val="tx1"/>
                </a:solidFill>
                <a:effectLst/>
                <a:latin typeface="+mn-lt"/>
                <a:ea typeface="+mn-ea"/>
                <a:cs typeface="+mn-cs"/>
              </a:rPr>
              <a:t>λ</a:t>
            </a:r>
            <a:r>
              <a:rPr lang="zh-CN" altLang="en-US" sz="1200" kern="1200" dirty="0">
                <a:solidFill>
                  <a:schemeClr val="tx1"/>
                </a:solidFill>
                <a:effectLst/>
                <a:latin typeface="+mn-lt"/>
                <a:ea typeface="+mn-ea"/>
                <a:cs typeface="+mn-cs"/>
              </a:rPr>
              <a:t>是最重要的超参数，所以作者在三个数据集上测试了模型关于不同</a:t>
            </a:r>
            <a:r>
              <a:rPr lang="en-US" altLang="zh-CN" sz="1200" kern="1200" dirty="0">
                <a:solidFill>
                  <a:schemeClr val="tx1"/>
                </a:solidFill>
                <a:effectLst/>
                <a:latin typeface="+mn-lt"/>
                <a:ea typeface="+mn-ea"/>
                <a:cs typeface="+mn-cs"/>
              </a:rPr>
              <a:t>λ</a:t>
            </a:r>
            <a:r>
              <a:rPr lang="zh-CN" altLang="en-US" sz="1200" kern="1200" dirty="0">
                <a:solidFill>
                  <a:schemeClr val="tx1"/>
                </a:solidFill>
                <a:effectLst/>
                <a:latin typeface="+mn-lt"/>
                <a:ea typeface="+mn-ea"/>
                <a:cs typeface="+mn-cs"/>
              </a:rPr>
              <a:t>的性能。</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当 </a:t>
            </a:r>
            <a:r>
              <a:rPr lang="en-US" altLang="zh-CN" sz="1200" kern="1200" dirty="0">
                <a:solidFill>
                  <a:schemeClr val="tx1"/>
                </a:solidFill>
                <a:effectLst/>
                <a:latin typeface="+mn-lt"/>
                <a:ea typeface="+mn-ea"/>
                <a:cs typeface="+mn-cs"/>
              </a:rPr>
              <a:t>λ = 10−4 </a:t>
            </a:r>
            <a:r>
              <a:rPr lang="zh-CN" altLang="en-US" sz="1200" kern="1200" dirty="0">
                <a:solidFill>
                  <a:schemeClr val="tx1"/>
                </a:solidFill>
                <a:effectLst/>
                <a:latin typeface="+mn-lt"/>
                <a:ea typeface="+mn-ea"/>
                <a:cs typeface="+mn-cs"/>
              </a:rPr>
              <a:t>时，</a:t>
            </a:r>
            <a:r>
              <a:rPr lang="en-US" altLang="zh-CN" sz="1200" kern="1200" dirty="0">
                <a:solidFill>
                  <a:schemeClr val="tx1"/>
                </a:solidFill>
                <a:effectLst/>
                <a:latin typeface="+mn-lt"/>
                <a:ea typeface="+mn-ea"/>
                <a:cs typeface="+mn-cs"/>
              </a:rPr>
              <a:t>JMP-GCF </a:t>
            </a:r>
            <a:r>
              <a:rPr lang="zh-CN" altLang="en-US" sz="1200" kern="1200" dirty="0">
                <a:solidFill>
                  <a:schemeClr val="tx1"/>
                </a:solidFill>
                <a:effectLst/>
                <a:latin typeface="+mn-lt"/>
                <a:ea typeface="+mn-ea"/>
                <a:cs typeface="+mn-cs"/>
              </a:rPr>
              <a:t>在 </a:t>
            </a:r>
            <a:r>
              <a:rPr lang="en-US" altLang="zh-CN" sz="1200" kern="1200" dirty="0">
                <a:solidFill>
                  <a:schemeClr val="tx1"/>
                </a:solidFill>
                <a:effectLst/>
                <a:latin typeface="+mn-lt"/>
                <a:ea typeface="+mn-ea"/>
                <a:cs typeface="+mn-cs"/>
              </a:rPr>
              <a:t>Gowalla </a:t>
            </a:r>
            <a:r>
              <a:rPr lang="zh-CN" altLang="en-US" sz="1200" kern="1200" dirty="0">
                <a:solidFill>
                  <a:schemeClr val="tx1"/>
                </a:solidFill>
                <a:effectLst/>
                <a:latin typeface="+mn-lt"/>
                <a:ea typeface="+mn-ea"/>
                <a:cs typeface="+mn-cs"/>
              </a:rPr>
              <a:t>和 </a:t>
            </a:r>
            <a:r>
              <a:rPr lang="en-US" altLang="zh-CN" sz="1200" kern="1200" dirty="0">
                <a:solidFill>
                  <a:schemeClr val="tx1"/>
                </a:solidFill>
                <a:effectLst/>
                <a:latin typeface="+mn-lt"/>
                <a:ea typeface="+mn-ea"/>
                <a:cs typeface="+mn-cs"/>
              </a:rPr>
              <a:t>Yelp2018 </a:t>
            </a:r>
            <a:r>
              <a:rPr lang="zh-CN" altLang="en-US" sz="1200" kern="1200" dirty="0">
                <a:solidFill>
                  <a:schemeClr val="tx1"/>
                </a:solidFill>
                <a:effectLst/>
                <a:latin typeface="+mn-lt"/>
                <a:ea typeface="+mn-ea"/>
                <a:cs typeface="+mn-cs"/>
              </a:rPr>
              <a:t>数据集上的性能最好，当 </a:t>
            </a:r>
            <a:r>
              <a:rPr lang="en-US" altLang="zh-CN" sz="1200" kern="1200" dirty="0">
                <a:solidFill>
                  <a:schemeClr val="tx1"/>
                </a:solidFill>
                <a:effectLst/>
                <a:latin typeface="+mn-lt"/>
                <a:ea typeface="+mn-ea"/>
                <a:cs typeface="+mn-cs"/>
              </a:rPr>
              <a:t>λ = 10−5 </a:t>
            </a:r>
            <a:r>
              <a:rPr lang="zh-CN" altLang="en-US" sz="1200" kern="1200" dirty="0">
                <a:solidFill>
                  <a:schemeClr val="tx1"/>
                </a:solidFill>
                <a:effectLst/>
                <a:latin typeface="+mn-lt"/>
                <a:ea typeface="+mn-ea"/>
                <a:cs typeface="+mn-cs"/>
              </a:rPr>
              <a:t>时，它在 </a:t>
            </a:r>
            <a:r>
              <a:rPr lang="en-US" altLang="zh-CN" sz="1200" kern="1200" dirty="0">
                <a:solidFill>
                  <a:schemeClr val="tx1"/>
                </a:solidFill>
                <a:effectLst/>
                <a:latin typeface="+mn-lt"/>
                <a:ea typeface="+mn-ea"/>
                <a:cs typeface="+mn-cs"/>
              </a:rPr>
              <a:t>Amazon-Book </a:t>
            </a:r>
            <a:r>
              <a:rPr lang="zh-CN" altLang="en-US" sz="1200" kern="1200" dirty="0">
                <a:solidFill>
                  <a:schemeClr val="tx1"/>
                </a:solidFill>
                <a:effectLst/>
                <a:latin typeface="+mn-lt"/>
                <a:ea typeface="+mn-ea"/>
                <a:cs typeface="+mn-cs"/>
              </a:rPr>
              <a:t>数据集上的性能最好。更具体地说，我们观察到，当 </a:t>
            </a:r>
            <a:r>
              <a:rPr lang="en-US" altLang="zh-CN" sz="1200" kern="1200" dirty="0">
                <a:solidFill>
                  <a:schemeClr val="tx1"/>
                </a:solidFill>
                <a:effectLst/>
                <a:latin typeface="+mn-lt"/>
                <a:ea typeface="+mn-ea"/>
                <a:cs typeface="+mn-cs"/>
              </a:rPr>
              <a:t>λ </a:t>
            </a:r>
            <a:r>
              <a:rPr lang="zh-CN" altLang="en-US" sz="1200" kern="1200" dirty="0">
                <a:solidFill>
                  <a:schemeClr val="tx1"/>
                </a:solidFill>
                <a:effectLst/>
                <a:latin typeface="+mn-lt"/>
                <a:ea typeface="+mn-ea"/>
                <a:cs typeface="+mn-cs"/>
              </a:rPr>
              <a:t>很小（</a:t>
            </a:r>
            <a:r>
              <a:rPr lang="en-US" altLang="zh-CN" sz="1200" kern="1200" dirty="0">
                <a:solidFill>
                  <a:schemeClr val="tx1"/>
                </a:solidFill>
                <a:effectLst/>
                <a:latin typeface="+mn-lt"/>
                <a:ea typeface="+mn-ea"/>
                <a:cs typeface="+mn-cs"/>
              </a:rPr>
              <a:t>λ = 10−3 </a:t>
            </a:r>
            <a:r>
              <a:rPr lang="zh-CN" altLang="en-US" sz="1200" kern="1200" dirty="0">
                <a:solidFill>
                  <a:schemeClr val="tx1"/>
                </a:solidFill>
                <a:effectLst/>
                <a:latin typeface="+mn-lt"/>
                <a:ea typeface="+mn-ea"/>
                <a:cs typeface="+mn-cs"/>
              </a:rPr>
              <a:t>或更小）时，模型性能在三个数据集上没有显示出显着下降，这表明 </a:t>
            </a:r>
            <a:r>
              <a:rPr lang="en-US" altLang="zh-CN" sz="1200" kern="1200" dirty="0">
                <a:solidFill>
                  <a:schemeClr val="tx1"/>
                </a:solidFill>
                <a:effectLst/>
                <a:latin typeface="+mn-lt"/>
                <a:ea typeface="+mn-ea"/>
                <a:cs typeface="+mn-cs"/>
              </a:rPr>
              <a:t>JMP-GCF </a:t>
            </a:r>
            <a:r>
              <a:rPr lang="zh-CN" altLang="en-US" sz="1200" kern="1200" dirty="0">
                <a:solidFill>
                  <a:schemeClr val="tx1"/>
                </a:solidFill>
                <a:effectLst/>
                <a:latin typeface="+mn-lt"/>
                <a:ea typeface="+mn-ea"/>
                <a:cs typeface="+mn-cs"/>
              </a:rPr>
              <a:t>模型是高度稳定的，即它不容易陷入过拟合的问题。</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相反，当 </a:t>
            </a:r>
            <a:r>
              <a:rPr lang="en-US" altLang="zh-CN" sz="1200" kern="1200" dirty="0">
                <a:solidFill>
                  <a:schemeClr val="tx1"/>
                </a:solidFill>
                <a:effectLst/>
                <a:latin typeface="+mn-lt"/>
                <a:ea typeface="+mn-ea"/>
                <a:cs typeface="+mn-cs"/>
              </a:rPr>
              <a:t>λ </a:t>
            </a:r>
            <a:r>
              <a:rPr lang="zh-CN" altLang="en-US" sz="1200" kern="1200" dirty="0">
                <a:solidFill>
                  <a:schemeClr val="tx1"/>
                </a:solidFill>
                <a:effectLst/>
                <a:latin typeface="+mn-lt"/>
                <a:ea typeface="+mn-ea"/>
                <a:cs typeface="+mn-cs"/>
              </a:rPr>
              <a:t>设置得非常大（</a:t>
            </a:r>
            <a:r>
              <a:rPr lang="en-US" altLang="zh-CN" sz="1200" kern="1200" dirty="0">
                <a:solidFill>
                  <a:schemeClr val="tx1"/>
                </a:solidFill>
                <a:effectLst/>
                <a:latin typeface="+mn-lt"/>
                <a:ea typeface="+mn-ea"/>
                <a:cs typeface="+mn-cs"/>
              </a:rPr>
              <a:t>λ = 10−2 </a:t>
            </a:r>
            <a:r>
              <a:rPr lang="zh-CN" altLang="en-US" sz="1200" kern="1200" dirty="0">
                <a:solidFill>
                  <a:schemeClr val="tx1"/>
                </a:solidFill>
                <a:effectLst/>
                <a:latin typeface="+mn-lt"/>
                <a:ea typeface="+mn-ea"/>
                <a:cs typeface="+mn-cs"/>
              </a:rPr>
              <a:t>或更大）时，模型始终表现不佳，这可能是由于太强的 </a:t>
            </a:r>
            <a:r>
              <a:rPr lang="en-US" altLang="zh-CN" sz="1200" kern="1200" dirty="0">
                <a:solidFill>
                  <a:schemeClr val="tx1"/>
                </a:solidFill>
                <a:effectLst/>
                <a:latin typeface="+mn-lt"/>
                <a:ea typeface="+mn-ea"/>
                <a:cs typeface="+mn-cs"/>
              </a:rPr>
              <a:t>L2 </a:t>
            </a:r>
            <a:r>
              <a:rPr lang="zh-CN" altLang="en-US" sz="1200" kern="1200" dirty="0">
                <a:solidFill>
                  <a:schemeClr val="tx1"/>
                </a:solidFill>
                <a:effectLst/>
                <a:latin typeface="+mn-lt"/>
                <a:ea typeface="+mn-ea"/>
                <a:cs typeface="+mn-cs"/>
              </a:rPr>
              <a:t>正则化限制了模型的学习能力，因此，在应用 </a:t>
            </a:r>
            <a:r>
              <a:rPr lang="en-US" altLang="zh-CN" sz="1200" kern="1200" dirty="0">
                <a:solidFill>
                  <a:schemeClr val="tx1"/>
                </a:solidFill>
                <a:effectLst/>
                <a:latin typeface="+mn-lt"/>
                <a:ea typeface="+mn-ea"/>
                <a:cs typeface="+mn-cs"/>
              </a:rPr>
              <a:t>JMP-GCF </a:t>
            </a:r>
            <a:r>
              <a:rPr lang="zh-CN" altLang="en-US" sz="1200" kern="1200" dirty="0">
                <a:solidFill>
                  <a:schemeClr val="tx1"/>
                </a:solidFill>
                <a:effectLst/>
                <a:latin typeface="+mn-lt"/>
                <a:ea typeface="+mn-ea"/>
                <a:cs typeface="+mn-cs"/>
              </a:rPr>
              <a:t>时对于一个新的数据集，我们建议不要选择太大的 </a:t>
            </a:r>
            <a:r>
              <a:rPr lang="en-US" altLang="zh-CN" sz="1200" kern="1200" dirty="0">
                <a:solidFill>
                  <a:schemeClr val="tx1"/>
                </a:solidFill>
                <a:effectLst/>
                <a:latin typeface="+mn-lt"/>
                <a:ea typeface="+mn-ea"/>
                <a:cs typeface="+mn-cs"/>
              </a:rPr>
              <a:t>L2 </a:t>
            </a:r>
            <a:r>
              <a:rPr lang="zh-CN" altLang="en-US" sz="1200" kern="1200" dirty="0">
                <a:solidFill>
                  <a:schemeClr val="tx1"/>
                </a:solidFill>
                <a:effectLst/>
                <a:latin typeface="+mn-lt"/>
                <a:ea typeface="+mn-ea"/>
                <a:cs typeface="+mn-cs"/>
              </a:rPr>
              <a:t>正则化系数。</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844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用户和项目属性是重要的辅助信息，它们之间的相互作用（即它们在样本数据中共存）可以显著提高各种推荐系统中的预测精度。</a:t>
            </a:r>
            <a:br>
              <a:rPr lang="zh-CN" altLang="en-US" dirty="0"/>
            </a:br>
            <a:r>
              <a:rPr lang="zh-CN" altLang="en-US" dirty="0"/>
              <a:t>两种不同类型的属性交互，内部交互和交叉交互。内部交互是仅在用户属性之间或仅在项目属性之间的交互；交叉交互是指用户属性和项目属性之间的交互。现有模型没有区分这两种类型的属性交互，以相同的方式对两种类型的属性交互进行建模和聚合，然而不同的属性交互作用应该对最终预测产生不同的影响。所以不区分可能不是利用交互所携带信息的最有效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为了解决这个缺点，我们提出一种基于神经网络图匹配的协同过滤模型</a:t>
            </a:r>
            <a:r>
              <a:rPr lang="en-US" altLang="zh-CN" dirty="0"/>
              <a:t>GMCF</a:t>
            </a:r>
            <a:r>
              <a:rPr lang="zh-CN" altLang="en-US" dirty="0"/>
              <a:t>，该模型通过在图匹配结构中建模和聚合属性交互来有效地捕获这两种类型的属性交互，以供推荐。模型中特征学习和偏好匹配这两个基本的推荐过程分别通过图学习（基于内部交互）和节点匹配（基于交叉交互）显式执行。</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GMCF</a:t>
            </a:r>
            <a:r>
              <a:rPr lang="zh-CN" altLang="en-US" sz="1200" kern="1200" dirty="0">
                <a:solidFill>
                  <a:schemeClr val="tx1"/>
                </a:solidFill>
                <a:effectLst/>
                <a:latin typeface="+mn-lt"/>
                <a:ea typeface="+mn-ea"/>
                <a:cs typeface="+mn-cs"/>
              </a:rPr>
              <a:t>（左）和现有工作（右）之间差异的图示。</a:t>
            </a:r>
            <a:r>
              <a:rPr lang="en-US" altLang="zh-CN" sz="1200" kern="1200" dirty="0">
                <a:solidFill>
                  <a:schemeClr val="tx1"/>
                </a:solidFill>
                <a:effectLst/>
                <a:latin typeface="+mn-lt"/>
                <a:ea typeface="+mn-ea"/>
                <a:cs typeface="+mn-cs"/>
              </a:rPr>
              <a:t>GMCF</a:t>
            </a:r>
            <a:r>
              <a:rPr lang="zh-CN" altLang="en-US" dirty="0"/>
              <a:t>在图匹配结构中以不同的方式显式地建模和聚合内部交互和交叉交互</a:t>
            </a:r>
            <a:r>
              <a:rPr lang="zh-CN" altLang="en-US" sz="1200" kern="1200" dirty="0">
                <a:solidFill>
                  <a:schemeClr val="tx1"/>
                </a:solidFill>
                <a:effectLst/>
                <a:latin typeface="+mn-lt"/>
                <a:ea typeface="+mn-ea"/>
                <a:cs typeface="+mn-cs"/>
              </a:rPr>
              <a:t>，而现有工作平等地对待所有属性交互。</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总结一下这篇文章的贡献</a:t>
            </a:r>
            <a:r>
              <a:rPr lang="zh-CN" altLang="en-US" sz="1200" kern="1200" dirty="0">
                <a:solidFill>
                  <a:schemeClr val="tx1"/>
                </a:solidFill>
                <a:effectLst/>
                <a:latin typeface="+mn-lt"/>
                <a:ea typeface="+mn-ea"/>
                <a:cs typeface="+mn-cs"/>
                <a:sym typeface="Wingdings" panose="05000000000000000000" pitchFamily="2" charset="2"/>
              </a:rPr>
              <a:t>（</a:t>
            </a:r>
            <a:r>
              <a:rPr lang="zh-CN" altLang="en-US" sz="1200" b="1" kern="1200" dirty="0">
                <a:solidFill>
                  <a:schemeClr val="tx1"/>
                </a:solidFill>
                <a:effectLst/>
                <a:latin typeface="+mn-lt"/>
                <a:ea typeface="+mn-ea"/>
                <a:cs typeface="+mn-cs"/>
                <a:sym typeface="Wingdings" panose="05000000000000000000" pitchFamily="2" charset="2"/>
              </a:rPr>
              <a:t>点</a:t>
            </a:r>
            <a:r>
              <a:rPr lang="zh-CN" altLang="en-US" sz="1200" kern="1200" dirty="0">
                <a:solidFill>
                  <a:schemeClr val="tx1"/>
                </a:solidFill>
                <a:effectLst/>
                <a:latin typeface="+mn-lt"/>
                <a:ea typeface="+mn-ea"/>
                <a:cs typeface="+mn-cs"/>
                <a:sym typeface="Wingdings" panose="05000000000000000000" pitchFamily="2" charset="2"/>
              </a:rPr>
              <a:t>）</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56646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GMCF</a:t>
            </a:r>
            <a:r>
              <a:rPr lang="zh-CN" altLang="en-US" sz="1200" kern="1200" dirty="0">
                <a:solidFill>
                  <a:schemeClr val="tx1"/>
                </a:solidFill>
                <a:effectLst/>
                <a:latin typeface="+mn-lt"/>
                <a:ea typeface="+mn-ea"/>
                <a:cs typeface="+mn-cs"/>
              </a:rPr>
              <a:t>主要包括</a:t>
            </a:r>
            <a:r>
              <a:rPr lang="en-US" altLang="zh-CN" dirty="0"/>
              <a:t>(1) </a:t>
            </a:r>
            <a:r>
              <a:rPr lang="zh-CN" altLang="en-US" dirty="0"/>
              <a:t>用户和项目图构建模块 </a:t>
            </a:r>
            <a:r>
              <a:rPr lang="en-US" altLang="zh-CN" dirty="0"/>
              <a:t>(2)</a:t>
            </a:r>
            <a:r>
              <a:rPr lang="zh-CN" altLang="en-US" dirty="0"/>
              <a:t>基于节点匹配的</a:t>
            </a:r>
            <a:r>
              <a:rPr lang="en-US" altLang="zh-CN" dirty="0"/>
              <a:t>GNN</a:t>
            </a:r>
            <a:r>
              <a:rPr lang="zh-CN" altLang="en-US" dirty="0"/>
              <a:t>模块 </a:t>
            </a:r>
            <a:r>
              <a:rPr lang="en-US" altLang="zh-CN" dirty="0"/>
              <a:t>(3)</a:t>
            </a:r>
            <a:r>
              <a:rPr lang="zh-CN" altLang="en-US" dirty="0"/>
              <a:t>图表示匹配模块</a:t>
            </a:r>
          </a:p>
          <a:p>
            <a:pPr marL="0" indent="0">
              <a:buNone/>
            </a:pP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a:t>
            </a:r>
            <a:r>
              <a:rPr lang="zh-CN" altLang="en-US" sz="1200" b="1" kern="1200" dirty="0">
                <a:solidFill>
                  <a:schemeClr val="tx1"/>
                </a:solidFill>
                <a:effectLst/>
                <a:latin typeface="+mn-lt"/>
                <a:ea typeface="+mn-ea"/>
                <a:cs typeface="+mn-cs"/>
              </a:rPr>
              <a:t>（点）</a:t>
            </a:r>
            <a:r>
              <a:rPr lang="en-US" altLang="zh-CN" sz="1200" kern="1200" dirty="0" err="1">
                <a:solidFill>
                  <a:schemeClr val="tx1"/>
                </a:solidFill>
                <a:effectLst/>
                <a:latin typeface="+mn-lt"/>
                <a:ea typeface="+mn-ea"/>
                <a:cs typeface="+mn-cs"/>
              </a:rPr>
              <a:t>ciU</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cjI</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为属性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值对的集合，每个属性</a:t>
            </a:r>
            <a:r>
              <a:rPr lang="en-US" altLang="zh-CN" sz="1200" kern="1200" dirty="0" err="1">
                <a:solidFill>
                  <a:schemeClr val="tx1"/>
                </a:solidFill>
                <a:effectLst/>
                <a:latin typeface="+mn-lt"/>
                <a:ea typeface="+mn-ea"/>
                <a:cs typeface="+mn-cs"/>
              </a:rPr>
              <a:t>att</a:t>
            </a:r>
            <a:r>
              <a:rPr lang="zh-CN" altLang="en-US" sz="1200" kern="1200" dirty="0">
                <a:solidFill>
                  <a:schemeClr val="tx1"/>
                </a:solidFill>
                <a:effectLst/>
                <a:latin typeface="+mn-lt"/>
                <a:ea typeface="+mn-ea"/>
                <a:cs typeface="+mn-cs"/>
              </a:rPr>
              <a:t>都被嵌入为一个</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维向量，所有数据样本共享相同属性</a:t>
            </a:r>
            <a:r>
              <a:rPr lang="en-US" altLang="zh-CN" sz="1200" kern="1200" dirty="0" err="1">
                <a:solidFill>
                  <a:schemeClr val="tx1"/>
                </a:solidFill>
                <a:effectLst/>
                <a:latin typeface="+mn-lt"/>
                <a:ea typeface="+mn-ea"/>
                <a:cs typeface="+mn-cs"/>
              </a:rPr>
              <a:t>att</a:t>
            </a:r>
            <a:r>
              <a:rPr lang="zh-CN" altLang="en-US" sz="1200" kern="1200" dirty="0">
                <a:solidFill>
                  <a:schemeClr val="tx1"/>
                </a:solidFill>
                <a:effectLst/>
                <a:latin typeface="+mn-lt"/>
                <a:ea typeface="+mn-ea"/>
                <a:cs typeface="+mn-cs"/>
              </a:rPr>
              <a:t>相同嵌入向量</a:t>
            </a:r>
            <a:r>
              <a:rPr lang="en-US" altLang="zh-CN" sz="1200" kern="1200" dirty="0" err="1">
                <a:solidFill>
                  <a:schemeClr val="tx1"/>
                </a:solidFill>
                <a:effectLst/>
                <a:latin typeface="+mn-lt"/>
                <a:ea typeface="+mn-ea"/>
                <a:cs typeface="+mn-cs"/>
              </a:rPr>
              <a:t>vatt</a:t>
            </a:r>
            <a:r>
              <a:rPr lang="zh-CN" altLang="en-US" sz="1200" kern="1200" dirty="0">
                <a:solidFill>
                  <a:schemeClr val="tx1"/>
                </a:solidFill>
                <a:effectLst/>
                <a:latin typeface="+mn-lt"/>
                <a:ea typeface="+mn-ea"/>
                <a:cs typeface="+mn-cs"/>
              </a:rPr>
              <a:t>，但由于</a:t>
            </a:r>
            <a:r>
              <a:rPr lang="en-US" altLang="zh-CN" sz="1200" kern="1200" dirty="0" err="1">
                <a:solidFill>
                  <a:schemeClr val="tx1"/>
                </a:solidFill>
                <a:effectLst/>
                <a:latin typeface="+mn-lt"/>
                <a:ea typeface="+mn-ea"/>
                <a:cs typeface="+mn-cs"/>
              </a:rPr>
              <a:t>val</a:t>
            </a:r>
            <a:r>
              <a:rPr lang="zh-CN" altLang="en-US" sz="1200" kern="1200" dirty="0">
                <a:solidFill>
                  <a:schemeClr val="tx1"/>
                </a:solidFill>
                <a:effectLst/>
                <a:latin typeface="+mn-lt"/>
                <a:ea typeface="+mn-ea"/>
                <a:cs typeface="+mn-cs"/>
              </a:rPr>
              <a:t>可能不同，它们可能在向量上具有不同的标量。</a:t>
            </a:r>
            <a:r>
              <a:rPr lang="en-US" altLang="zh-CN" sz="1200" kern="1200" dirty="0">
                <a:solidFill>
                  <a:schemeClr val="tx1"/>
                </a:solidFill>
                <a:effectLst/>
                <a:latin typeface="+mn-lt"/>
                <a:ea typeface="+mn-ea"/>
                <a:cs typeface="+mn-cs"/>
              </a:rPr>
              <a:t>GMCF</a:t>
            </a:r>
            <a:r>
              <a:rPr lang="zh-CN" altLang="en-US" sz="1200" kern="1200" dirty="0">
                <a:solidFill>
                  <a:schemeClr val="tx1"/>
                </a:solidFill>
                <a:effectLst/>
                <a:latin typeface="+mn-lt"/>
                <a:ea typeface="+mn-ea"/>
                <a:cs typeface="+mn-cs"/>
              </a:rPr>
              <a:t>根据数据样本分别构建用户属性图和项目属性图，属性图是一个完全图，一个属性图为一个用户（项目）的表示，每个节点对应于用户（项目）特征中属性对，向量</a:t>
            </a:r>
            <a:r>
              <a:rPr lang="zh-CN" altLang="en-US" sz="1200" b="1" kern="1200" dirty="0">
                <a:solidFill>
                  <a:schemeClr val="tx1"/>
                </a:solidFill>
                <a:effectLst/>
                <a:latin typeface="+mn-lt"/>
                <a:ea typeface="+mn-ea"/>
                <a:cs typeface="+mn-cs"/>
              </a:rPr>
              <a:t>（点）</a:t>
            </a:r>
            <a:r>
              <a:rPr lang="en-US" altLang="zh-CN" sz="1200" kern="1200" dirty="0" err="1">
                <a:solidFill>
                  <a:schemeClr val="tx1"/>
                </a:solidFill>
                <a:effectLst/>
                <a:latin typeface="+mn-lt"/>
                <a:ea typeface="+mn-ea"/>
                <a:cs typeface="+mn-cs"/>
              </a:rPr>
              <a:t>uiU</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ujI</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val</a:t>
            </a:r>
            <a:r>
              <a:rPr lang="en-US" altLang="zh-CN" sz="1200" kern="1200" dirty="0">
                <a:solidFill>
                  <a:schemeClr val="tx1"/>
                </a:solidFill>
                <a:effectLst/>
                <a:latin typeface="+mn-lt"/>
                <a:ea typeface="+mn-ea"/>
                <a:cs typeface="+mn-cs"/>
              </a:rPr>
              <a:t>*vat </a:t>
            </a:r>
            <a:r>
              <a:rPr lang="zh-CN" altLang="en-US" sz="1200" kern="1200" dirty="0">
                <a:solidFill>
                  <a:schemeClr val="tx1"/>
                </a:solidFill>
                <a:effectLst/>
                <a:latin typeface="+mn-lt"/>
                <a:ea typeface="+mn-ea"/>
                <a:cs typeface="+mn-cs"/>
              </a:rPr>
              <a:t>向量</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称为属性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值对的表示，图中每一对节点之间的连线表示两个属性的内部交互。（</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在实践中，通过简单地将属性交互划分为边和不同模块的匹配来执行图形构造，这与其他显式成对交互建模方法相比不需要额外的工作。</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的节点匹配既通过消息传递考虑内部交互，又通过节点匹配考虑交叉交互</a:t>
            </a:r>
            <a:endParaRPr lang="en-US" altLang="zh-CN" sz="1200" kern="1200" dirty="0">
              <a:solidFill>
                <a:schemeClr val="tx1"/>
              </a:solidFill>
              <a:effectLst/>
              <a:latin typeface="+mn-lt"/>
              <a:ea typeface="+mn-ea"/>
              <a:cs typeface="+mn-cs"/>
            </a:endParaRPr>
          </a:p>
          <a:p>
            <a:r>
              <a:rPr lang="zh-CN" altLang="en-US" dirty="0"/>
              <a:t>对于每个节点</a:t>
            </a:r>
            <a:r>
              <a:rPr lang="en-US" altLang="zh-CN" dirty="0" err="1"/>
              <a:t>i</a:t>
            </a:r>
            <a:r>
              <a:rPr lang="zh-CN" altLang="en-US" dirty="0"/>
              <a:t>在用户（项目）属性图中表示</a:t>
            </a:r>
            <a:r>
              <a:rPr lang="en-US" altLang="zh-CN" dirty="0" err="1"/>
              <a:t>ui</a:t>
            </a:r>
            <a:r>
              <a:rPr lang="zh-CN" altLang="en-US" dirty="0"/>
              <a:t>（</a:t>
            </a:r>
            <a:r>
              <a:rPr lang="en-US" altLang="zh-CN" dirty="0" err="1"/>
              <a:t>uj</a:t>
            </a:r>
            <a:r>
              <a:rPr lang="zh-CN" altLang="en-US" dirty="0"/>
              <a:t>），该模块</a:t>
            </a:r>
          </a:p>
          <a:p>
            <a:r>
              <a:rPr lang="en-US" altLang="zh-CN" dirty="0"/>
              <a:t>a. </a:t>
            </a:r>
            <a:r>
              <a:rPr lang="zh-CN" altLang="en-US" dirty="0"/>
              <a:t>首先计算消息传递信息</a:t>
            </a:r>
            <a:r>
              <a:rPr lang="en-US" altLang="zh-CN" dirty="0" err="1"/>
              <a:t>zi</a:t>
            </a:r>
            <a:r>
              <a:rPr lang="zh-CN" altLang="en-US" dirty="0"/>
              <a:t>和与项目（用户）属性图匹配信息</a:t>
            </a:r>
            <a:r>
              <a:rPr lang="en-US" altLang="zh-CN" dirty="0" err="1"/>
              <a:t>si</a:t>
            </a:r>
            <a:r>
              <a:rPr lang="zh-CN" altLang="en-US" dirty="0"/>
              <a:t>。</a:t>
            </a:r>
          </a:p>
          <a:p>
            <a:r>
              <a:rPr lang="en-US" altLang="zh-CN" dirty="0"/>
              <a:t>b. </a:t>
            </a:r>
            <a:r>
              <a:rPr lang="zh-CN" altLang="en-US" dirty="0"/>
              <a:t>然后融合</a:t>
            </a:r>
            <a:r>
              <a:rPr lang="en-US" altLang="zh-CN" dirty="0" err="1"/>
              <a:t>ui</a:t>
            </a:r>
            <a:r>
              <a:rPr lang="en-US" altLang="zh-CN" dirty="0"/>
              <a:t> </a:t>
            </a:r>
            <a:r>
              <a:rPr lang="en-US" altLang="zh-CN" dirty="0" err="1"/>
              <a:t>zi</a:t>
            </a:r>
            <a:r>
              <a:rPr lang="en-US" altLang="zh-CN" dirty="0"/>
              <a:t> </a:t>
            </a:r>
            <a:r>
              <a:rPr lang="zh-CN" altLang="en-US" dirty="0"/>
              <a:t>和</a:t>
            </a:r>
            <a:r>
              <a:rPr lang="en-US" altLang="zh-CN" dirty="0" err="1"/>
              <a:t>si</a:t>
            </a:r>
            <a:r>
              <a:rPr lang="zh-CN" altLang="en-US" dirty="0"/>
              <a:t>以获得节点</a:t>
            </a:r>
            <a:r>
              <a:rPr lang="en-US" altLang="zh-CN" dirty="0" err="1"/>
              <a:t>i</a:t>
            </a:r>
            <a:r>
              <a:rPr lang="zh-CN" altLang="en-US" dirty="0"/>
              <a:t>的融合节点表示</a:t>
            </a:r>
            <a:r>
              <a:rPr lang="en-US" altLang="zh-CN" dirty="0" err="1"/>
              <a:t>ui</a:t>
            </a:r>
            <a:r>
              <a:rPr lang="en-US" altLang="zh-CN" dirty="0"/>
              <a:t>’</a:t>
            </a:r>
            <a:r>
              <a:rPr lang="zh-CN" altLang="en-US" dirty="0"/>
              <a:t>。</a:t>
            </a:r>
          </a:p>
          <a:p>
            <a:r>
              <a:rPr lang="en-US" altLang="zh-CN" dirty="0"/>
              <a:t>c. </a:t>
            </a:r>
            <a:r>
              <a:rPr lang="zh-CN" altLang="en-US" dirty="0"/>
              <a:t>最后，通过聚合所有节点的融合节点表示</a:t>
            </a:r>
            <a:r>
              <a:rPr lang="en-US" altLang="zh-CN" dirty="0" err="1"/>
              <a:t>ui</a:t>
            </a:r>
            <a:r>
              <a:rPr lang="en-US" altLang="zh-CN" dirty="0"/>
              <a:t>'</a:t>
            </a:r>
            <a:r>
              <a:rPr lang="zh-CN" altLang="en-US" dirty="0"/>
              <a:t>，以获得图表示</a:t>
            </a:r>
            <a:r>
              <a:rPr lang="en-US" altLang="zh-CN" dirty="0" err="1"/>
              <a:t>vG</a:t>
            </a:r>
            <a:endParaRPr lang="en-US" altLang="zh-CN" dirty="0"/>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MLP</a:t>
            </a:r>
            <a:r>
              <a:rPr lang="zh-CN" altLang="en-US" sz="1200" kern="1200" dirty="0">
                <a:solidFill>
                  <a:schemeClr val="tx1"/>
                </a:solidFill>
                <a:effectLst/>
                <a:latin typeface="+mn-lt"/>
                <a:ea typeface="+mn-ea"/>
                <a:cs typeface="+mn-cs"/>
              </a:rPr>
              <a:t>对每个内部交互进行建模，然后将交互建模结果聚合为消息传递信息</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Zij</a:t>
            </a:r>
            <a:r>
              <a:rPr lang="zh-CN" altLang="en-US" sz="1200" kern="1200" dirty="0">
                <a:solidFill>
                  <a:schemeClr val="tx1"/>
                </a:solidFill>
                <a:effectLst/>
                <a:latin typeface="+mn-lt"/>
                <a:ea typeface="+mn-ea"/>
                <a:cs typeface="+mn-cs"/>
              </a:rPr>
              <a:t>为节点对（</a:t>
            </a:r>
            <a:r>
              <a:rPr lang="en-US" altLang="zh-CN" sz="1200" kern="1200" dirty="0" err="1">
                <a:solidFill>
                  <a:schemeClr val="tx1"/>
                </a:solidFill>
                <a:effectLst/>
                <a:latin typeface="+mn-lt"/>
                <a:ea typeface="+mn-ea"/>
                <a:cs typeface="+mn-cs"/>
              </a:rPr>
              <a:t>I,j</a:t>
            </a:r>
            <a:r>
              <a:rPr lang="zh-CN" altLang="en-US" sz="1200" kern="1200" dirty="0">
                <a:solidFill>
                  <a:schemeClr val="tx1"/>
                </a:solidFill>
                <a:effectLst/>
                <a:latin typeface="+mn-lt"/>
                <a:ea typeface="+mn-ea"/>
                <a:cs typeface="+mn-cs"/>
              </a:rPr>
              <a:t>）的交互建模结果。</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然后，将每个节点对应的所有内部交互建模结果聚合为消息传递信息。在</a:t>
            </a:r>
            <a:r>
              <a:rPr lang="en-US" altLang="zh-CN" dirty="0"/>
              <a:t>GMCF</a:t>
            </a:r>
            <a:r>
              <a:rPr lang="zh-CN" altLang="en-US" dirty="0"/>
              <a:t>中，用元素和聚合交互建模结果</a:t>
            </a:r>
            <a:r>
              <a:rPr lang="en-US" altLang="zh-CN" dirty="0" err="1"/>
              <a:t>zi</a:t>
            </a:r>
            <a:r>
              <a:rPr lang="zh-CN" altLang="en-US" b="1" dirty="0"/>
              <a:t>（点），</a:t>
            </a:r>
            <a:r>
              <a:rPr lang="zh-CN" altLang="en-US" dirty="0"/>
              <a:t> </a:t>
            </a:r>
            <a:r>
              <a:rPr lang="en-US" altLang="zh-CN" dirty="0" err="1"/>
              <a:t>zi</a:t>
            </a:r>
            <a:r>
              <a:rPr lang="zh-CN" altLang="en-US" dirty="0"/>
              <a:t>为结点</a:t>
            </a:r>
            <a:r>
              <a:rPr lang="en-US" altLang="zh-CN" dirty="0" err="1"/>
              <a:t>i</a:t>
            </a:r>
            <a:r>
              <a:rPr lang="zh-CN" altLang="en-US" dirty="0"/>
              <a:t>和</a:t>
            </a:r>
            <a:r>
              <a:rPr lang="en-US" altLang="zh-CN" dirty="0" err="1"/>
              <a:t>i</a:t>
            </a:r>
            <a:r>
              <a:rPr lang="zh-CN" altLang="en-US" dirty="0"/>
              <a:t>邻居节点的消息传递结果。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fneural</a:t>
            </a:r>
            <a:r>
              <a:rPr lang="zh-CN" altLang="en-US" dirty="0"/>
              <a:t>显式地对两个属性之间交互信息进行建模，有效地统一了图学习中推荐和消息传递的交互建模。</a:t>
            </a:r>
            <a:br>
              <a:rPr lang="zh-CN" altLang="en-US" dirty="0"/>
            </a:br>
            <a:r>
              <a:rPr lang="zh-CN" altLang="en-US" dirty="0"/>
              <a:t>此外，内部交互用于捕获用户（项目）特征，并且本质上是复杂的。高内部交互结果并不意味着在确定用户（项目）的特征时，这两个属性应该相似，这与揭示相似性的交叉交互模型结果不同。因此，需要一种对这两个属性进行非线性建模的神经方法（如</a:t>
            </a:r>
            <a:r>
              <a:rPr lang="en-US" altLang="zh-CN" dirty="0"/>
              <a:t>MLP</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如果</a:t>
            </a:r>
            <a:r>
              <a:rPr lang="en-US" altLang="zh-CN" sz="1200" kern="1200" dirty="0" err="1">
                <a:solidFill>
                  <a:schemeClr val="tx1"/>
                </a:solidFill>
                <a:effectLst/>
                <a:latin typeface="+mn-lt"/>
                <a:ea typeface="+mn-ea"/>
                <a:cs typeface="+mn-cs"/>
              </a:rPr>
              <a:t>ciU</a:t>
            </a:r>
            <a:r>
              <a:rPr lang="zh-CN" altLang="en-US"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cjI</a:t>
            </a:r>
            <a:r>
              <a:rPr lang="zh-CN" altLang="en-US" dirty="0"/>
              <a:t>表现出较高的偏好，我们期望属性</a:t>
            </a:r>
            <a:r>
              <a:rPr lang="en-US" altLang="zh-CN" dirty="0" err="1"/>
              <a:t>ciU</a:t>
            </a:r>
            <a:r>
              <a:rPr lang="zh-CN" altLang="en-US" dirty="0"/>
              <a:t>与属性</a:t>
            </a:r>
            <a:r>
              <a:rPr lang="en-US" altLang="zh-CN" dirty="0" err="1"/>
              <a:t>cjI</a:t>
            </a:r>
            <a:r>
              <a:rPr lang="zh-CN" altLang="en-US" dirty="0"/>
              <a:t>的匹配分数较高。比如说，如果男性用户偏好科幻片，节点对</a:t>
            </a:r>
            <a:r>
              <a:rPr lang="en-US" altLang="zh-CN" dirty="0"/>
              <a:t>&lt;</a:t>
            </a:r>
            <a:r>
              <a:rPr lang="zh-CN" altLang="en-US" dirty="0"/>
              <a:t>男，科幻</a:t>
            </a:r>
            <a:r>
              <a:rPr lang="en-US" altLang="zh-CN" dirty="0"/>
              <a:t>&gt;</a:t>
            </a:r>
            <a:r>
              <a:rPr lang="zh-CN" altLang="en-US" dirty="0"/>
              <a:t>的节点匹配分数应该较高。</a:t>
            </a:r>
            <a:br>
              <a:rPr lang="zh-CN" altLang="en-US" dirty="0"/>
            </a:br>
            <a:r>
              <a:rPr lang="zh-CN" altLang="en-US" dirty="0"/>
              <a:t>在协同过滤中，如果一个用户的属性对一个项目属性有较高的偏好，经过训练后它们的嵌入应该相似。为了实现这一点，使用双向交互进行节点匹配，从而保持交互建模结果与属性相似性之间单调增加的相关性。因此，如果用户属性在项目属性上有较高的匹配分数，则它们具有相似的属性表示。</a:t>
            </a:r>
          </a:p>
          <a:p>
            <a:pPr marL="0" indent="0">
              <a:buNone/>
            </a:pPr>
            <a:r>
              <a:rPr lang="zh-CN" altLang="en-US" sz="1200" kern="1200" dirty="0">
                <a:solidFill>
                  <a:schemeClr val="tx1"/>
                </a:solidFill>
                <a:effectLst/>
                <a:latin typeface="+mn-lt"/>
                <a:ea typeface="+mn-ea"/>
                <a:cs typeface="+mn-cs"/>
              </a:rPr>
              <a:t>双向交互算法对属性交互进行建模</a:t>
            </a:r>
            <a:r>
              <a:rPr lang="zh-CN" altLang="en-US" sz="1200" b="1" kern="1200" dirty="0">
                <a:solidFill>
                  <a:schemeClr val="tx1"/>
                </a:solidFill>
                <a:effectLst/>
                <a:latin typeface="+mn-lt"/>
                <a:ea typeface="+mn-ea"/>
                <a:cs typeface="+mn-cs"/>
              </a:rPr>
              <a:t>（点）</a:t>
            </a:r>
            <a:endParaRPr lang="en-US" altLang="zh-CN" sz="1200" b="1"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Ui</a:t>
            </a:r>
            <a:r>
              <a:rPr lang="zh-CN" altLang="en-US" sz="1200" kern="1200" dirty="0">
                <a:solidFill>
                  <a:schemeClr val="tx1"/>
                </a:solidFill>
                <a:effectLst/>
                <a:latin typeface="+mn-lt"/>
                <a:ea typeface="+mn-ea"/>
                <a:cs typeface="+mn-cs"/>
              </a:rPr>
              <a:t>为一张图中节点</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的嵌入，</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uj</a:t>
            </a:r>
            <a:r>
              <a:rPr lang="zh-CN" altLang="en-US" sz="1200" kern="1200" dirty="0">
                <a:solidFill>
                  <a:schemeClr val="tx1"/>
                </a:solidFill>
                <a:effectLst/>
                <a:latin typeface="+mn-lt"/>
                <a:ea typeface="+mn-ea"/>
                <a:cs typeface="+mn-cs"/>
              </a:rPr>
              <a:t>为另一张图中节点</a:t>
            </a:r>
            <a:r>
              <a:rPr lang="en-US" altLang="zh-CN" sz="1200" kern="1200" dirty="0">
                <a:solidFill>
                  <a:schemeClr val="tx1"/>
                </a:solidFill>
                <a:effectLst/>
                <a:latin typeface="+mn-lt"/>
                <a:ea typeface="+mn-ea"/>
                <a:cs typeface="+mn-cs"/>
              </a:rPr>
              <a:t>j</a:t>
            </a:r>
            <a:r>
              <a:rPr lang="zh-CN" altLang="en-US" sz="1200" kern="1200" dirty="0">
                <a:solidFill>
                  <a:schemeClr val="tx1"/>
                </a:solidFill>
                <a:effectLst/>
                <a:latin typeface="+mn-lt"/>
                <a:ea typeface="+mn-ea"/>
                <a:cs typeface="+mn-cs"/>
              </a:rPr>
              <a:t>的嵌入，符号为元素积，</a:t>
            </a:r>
            <a:r>
              <a:rPr lang="en-US" altLang="zh-CN" sz="1200" kern="1200" dirty="0" err="1">
                <a:solidFill>
                  <a:schemeClr val="tx1"/>
                </a:solidFill>
                <a:effectLst/>
                <a:latin typeface="+mn-lt"/>
                <a:ea typeface="+mn-ea"/>
                <a:cs typeface="+mn-cs"/>
              </a:rPr>
              <a:t>sij</a:t>
            </a:r>
            <a:r>
              <a:rPr lang="zh-CN" altLang="en-US" sz="1200" kern="1200" dirty="0">
                <a:solidFill>
                  <a:schemeClr val="tx1"/>
                </a:solidFill>
                <a:effectLst/>
                <a:latin typeface="+mn-lt"/>
                <a:ea typeface="+mn-ea"/>
                <a:cs typeface="+mn-cs"/>
              </a:rPr>
              <a:t>为不同图中两个节点的节点匹配结果。</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使用元素和</a:t>
            </a:r>
            <a:r>
              <a:rPr lang="zh-CN" altLang="en-US" b="1" dirty="0"/>
              <a:t>（点）</a:t>
            </a:r>
            <a:r>
              <a:rPr lang="zh-CN" altLang="en-US" dirty="0"/>
              <a:t>聚合一个图中的节点与另一个图中所有节点之间的节点匹配结果</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为另一属性图的节点集，</a:t>
            </a:r>
            <a:r>
              <a:rPr lang="en-US" altLang="zh-CN" sz="1200" kern="1200" dirty="0" err="1">
                <a:solidFill>
                  <a:schemeClr val="tx1"/>
                </a:solidFill>
                <a:effectLst/>
                <a:latin typeface="+mn-lt"/>
                <a:ea typeface="+mn-ea"/>
                <a:cs typeface="+mn-cs"/>
              </a:rPr>
              <a:t>si</a:t>
            </a:r>
            <a:r>
              <a:rPr lang="zh-CN" altLang="en-US" sz="1200" kern="1200" dirty="0">
                <a:solidFill>
                  <a:schemeClr val="tx1"/>
                </a:solidFill>
                <a:effectLst/>
                <a:latin typeface="+mn-lt"/>
                <a:ea typeface="+mn-ea"/>
                <a:cs typeface="+mn-cs"/>
              </a:rPr>
              <a:t>为节点</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的聚合节点匹配结果</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除了消息传递结果，</a:t>
            </a:r>
            <a:r>
              <a:rPr lang="en-US" altLang="zh-CN" dirty="0"/>
              <a:t>GMCF</a:t>
            </a:r>
            <a:r>
              <a:rPr lang="zh-CN" altLang="en-US" dirty="0"/>
              <a:t>还进一步考虑节点匹配结果，在生成融合节点表示的同时捕获节点级匹配信息。</a:t>
            </a:r>
            <a:br>
              <a:rPr lang="zh-CN" altLang="en-US" dirty="0"/>
            </a:br>
            <a:r>
              <a:rPr lang="zh-CN" altLang="en-US" dirty="0"/>
              <a:t>节点融合函数 </a:t>
            </a:r>
            <a:r>
              <a:rPr lang="en-US" altLang="zh-CN" dirty="0"/>
              <a:t>f fuse</a:t>
            </a:r>
            <a:r>
              <a:rPr lang="zh-CN" altLang="en-US" b="1" dirty="0"/>
              <a:t>（点），</a:t>
            </a:r>
            <a:r>
              <a:rPr lang="zh-CN" altLang="en-US" dirty="0"/>
              <a:t>输入为原始节点表示</a:t>
            </a:r>
            <a:r>
              <a:rPr lang="en-US" altLang="zh-CN" dirty="0" err="1"/>
              <a:t>ui</a:t>
            </a:r>
            <a:r>
              <a:rPr lang="zh-CN" altLang="en-US" dirty="0"/>
              <a:t>，消息传递结果</a:t>
            </a:r>
            <a:r>
              <a:rPr lang="en-US" altLang="zh-CN" dirty="0" err="1"/>
              <a:t>zi</a:t>
            </a:r>
            <a:r>
              <a:rPr lang="zh-CN" altLang="en-US" dirty="0"/>
              <a:t>和节点匹配结果</a:t>
            </a:r>
            <a:r>
              <a:rPr lang="en-US" altLang="zh-CN" dirty="0" err="1"/>
              <a:t>si</a:t>
            </a:r>
            <a:r>
              <a:rPr lang="zh-CN" altLang="en-US" dirty="0"/>
              <a:t>，输出为融合节点表示</a:t>
            </a:r>
            <a:r>
              <a:rPr lang="en-US" altLang="zh-CN" dirty="0" err="1"/>
              <a:t>ui</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fuse</a:t>
            </a:r>
            <a:r>
              <a:rPr lang="zh-CN" altLang="en-US" dirty="0"/>
              <a:t>可以为元素加或者循环神经网络。经过测试，循环神经网络表现最好。选择使用</a:t>
            </a:r>
            <a:r>
              <a:rPr lang="en-US" altLang="zh-CN" dirty="0"/>
              <a:t>GRU</a:t>
            </a:r>
            <a:r>
              <a:rPr lang="zh-CN" altLang="en-US" dirty="0"/>
              <a:t>作为融合函数</a:t>
            </a:r>
            <a:r>
              <a:rPr lang="en-US" altLang="zh-CN" dirty="0"/>
              <a:t>f</a:t>
            </a:r>
            <a:r>
              <a:rPr lang="zh-CN" altLang="en-US" dirty="0"/>
              <a:t>。融合函数将</a:t>
            </a:r>
            <a:r>
              <a:rPr lang="en-US" altLang="zh-CN" dirty="0"/>
              <a:t>[</a:t>
            </a:r>
            <a:r>
              <a:rPr lang="en-US" altLang="zh-CN" dirty="0" err="1"/>
              <a:t>ui,zi,si</a:t>
            </a:r>
            <a:r>
              <a:rPr lang="en-US" altLang="zh-CN" dirty="0"/>
              <a:t>]</a:t>
            </a:r>
            <a:r>
              <a:rPr lang="zh-CN" altLang="en-US" dirty="0"/>
              <a:t>看作入序列，</a:t>
            </a:r>
            <a:r>
              <a:rPr lang="en-US" altLang="zh-CN" dirty="0"/>
              <a:t>GRU</a:t>
            </a:r>
            <a:r>
              <a:rPr lang="zh-CN" altLang="en-US" dirty="0"/>
              <a:t>隐藏层输出为融合节点表示。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每个图的融合节点表示被聚合为图表示</a:t>
            </a:r>
            <a:r>
              <a:rPr lang="zh-CN" altLang="en-US" b="1" dirty="0"/>
              <a:t>（点）</a:t>
            </a:r>
            <a:br>
              <a:rPr lang="zh-CN" altLang="en-US" dirty="0"/>
            </a:br>
            <a:r>
              <a:rPr lang="zh-CN" altLang="en-US" dirty="0"/>
              <a:t>使用元素和去聚合节点表示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针对与用户属性图和项目属性图函数表示分别为（</a:t>
            </a:r>
            <a:r>
              <a:rPr lang="zh-CN" altLang="en-US" b="1" dirty="0"/>
              <a:t>点</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（点）</a:t>
            </a:r>
            <a:r>
              <a:rPr lang="zh-CN" altLang="en-US" dirty="0"/>
              <a:t>通过在这两个图表示上使用点积作为匹配函数来匹配这两个图，以获得预测输出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训练时，使用</a:t>
            </a:r>
            <a:r>
              <a:rPr lang="en-US" altLang="zh-CN" dirty="0"/>
              <a:t>L2</a:t>
            </a:r>
            <a:r>
              <a:rPr lang="zh-CN" altLang="en-US" dirty="0"/>
              <a:t>范数来正则化</a:t>
            </a:r>
            <a:r>
              <a:rPr lang="en-US" altLang="zh-CN" dirty="0"/>
              <a:t>GMCF</a:t>
            </a:r>
            <a:r>
              <a:rPr lang="zh-CN" altLang="en-US" dirty="0"/>
              <a:t>所有参数，最小</a:t>
            </a:r>
            <a:r>
              <a:rPr lang="zh-CN" altLang="en-US" b="0" dirty="0"/>
              <a:t>化函数为</a:t>
            </a:r>
            <a:r>
              <a:rPr lang="zh-CN" altLang="en-US" b="1" dirty="0"/>
              <a:t>（点）</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FGMCF</a:t>
            </a:r>
            <a:r>
              <a:rPr lang="zh-CN" altLang="en-US" dirty="0"/>
              <a:t>为</a:t>
            </a:r>
            <a:r>
              <a:rPr lang="en-US" altLang="zh-CN" dirty="0"/>
              <a:t>GMCF</a:t>
            </a:r>
            <a:r>
              <a:rPr lang="zh-CN" altLang="en-US" dirty="0"/>
              <a:t>的预测函数，即输出</a:t>
            </a:r>
            <a:r>
              <a:rPr lang="en-US" altLang="zh-CN" dirty="0"/>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a:t>
            </a:r>
            <a:r>
              <a:rPr lang="zh-CN" altLang="en-US" dirty="0"/>
              <a:t>为损失函数（比如二元交叉熵），</a:t>
            </a:r>
            <a:r>
              <a:rPr lang="en-US" altLang="zh-CN" dirty="0"/>
              <a:t>θ</a:t>
            </a:r>
            <a:r>
              <a:rPr lang="zh-CN" altLang="en-US" dirty="0"/>
              <a:t>为</a:t>
            </a:r>
            <a:r>
              <a:rPr lang="en-US" altLang="zh-CN" dirty="0"/>
              <a:t>GMCF</a:t>
            </a:r>
            <a:r>
              <a:rPr lang="zh-CN" altLang="en-US" dirty="0"/>
              <a:t>中所有参数，</a:t>
            </a:r>
            <a:r>
              <a:rPr lang="en-US" altLang="zh-CN" dirty="0"/>
              <a:t>θ</a:t>
            </a:r>
            <a:r>
              <a:rPr lang="zh-CN" altLang="en-US" dirty="0"/>
              <a:t>*为最后的参数</a:t>
            </a:r>
            <a:endParaRPr lang="en-US" altLang="zh-CN" dirty="0"/>
          </a:p>
        </p:txBody>
      </p:sp>
    </p:spTree>
    <p:extLst>
      <p:ext uri="{BB962C8B-B14F-4D97-AF65-F5344CB8AC3E}">
        <p14:creationId xmlns:p14="http://schemas.microsoft.com/office/powerpoint/2010/main" val="3828320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CF</a:t>
            </a:r>
            <a:r>
              <a:rPr lang="zh-CN" altLang="en-US" sz="1200" kern="1200" dirty="0">
                <a:solidFill>
                  <a:schemeClr val="tx1"/>
                </a:solidFill>
                <a:effectLst/>
                <a:latin typeface="+mn-lt"/>
                <a:ea typeface="+mn-ea"/>
                <a:cs typeface="+mn-cs"/>
              </a:rPr>
              <a:t>是推荐系统的主流算法，但是</a:t>
            </a:r>
            <a:r>
              <a:rPr lang="en-US" altLang="zh-CN" sz="1200" kern="1200" dirty="0">
                <a:solidFill>
                  <a:schemeClr val="tx1"/>
                </a:solidFill>
                <a:effectLst/>
                <a:latin typeface="+mn-lt"/>
                <a:ea typeface="+mn-ea"/>
                <a:cs typeface="+mn-cs"/>
              </a:rPr>
              <a:t>CF</a:t>
            </a:r>
            <a:r>
              <a:rPr lang="zh-CN" altLang="en-US" sz="1200" kern="1200" dirty="0">
                <a:solidFill>
                  <a:schemeClr val="tx1"/>
                </a:solidFill>
                <a:effectLst/>
                <a:latin typeface="+mn-lt"/>
                <a:ea typeface="+mn-ea"/>
                <a:cs typeface="+mn-cs"/>
              </a:rPr>
              <a:t>存在稀疏性问题。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一个解决方案是使用辅助信息（例如评论、图片、社交网络、知识图谱和人口特征等）去增强嵌入，存储这些额外的数据存储占据了太多的内存，而且用户也不喜欢这种个人信息泄露。</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另一个解决方案是考虑将邻居信息作为额外特征。但这也有两个缺点：项目嵌入的表示没有得到增强和高阶交互无法被捕获。</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解决了上述两个问题。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在用户</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项目图中，一阶邻居的数量直接反映了当前节点的流行度，而线性</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本质是一个迭代执行邻居聚合的过程。因此，线性</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隐式地将流行特征合并到节点嵌入中。此外，邻居聚合后执行的规范化相当于以固定的粒度缩放流行度特征。</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虽然邻居聚合可以隐式地捕获流行特征，但是用户偏好对流行度的敏感度是固定的。也就是说，邻居聚合以固定的粒度捕获流行特征，这与实际情况不符（</a:t>
            </a:r>
            <a:r>
              <a:rPr lang="zh-CN" altLang="en-US" sz="1200" b="1" kern="1200" dirty="0">
                <a:solidFill>
                  <a:schemeClr val="tx1"/>
                </a:solidFill>
                <a:effectLst/>
                <a:latin typeface="+mn-lt"/>
                <a:ea typeface="+mn-ea"/>
                <a:cs typeface="+mn-cs"/>
              </a:rPr>
              <a:t>如图</a:t>
            </a:r>
            <a:r>
              <a:rPr lang="zh-CN" altLang="en-US" sz="1200" b="0" kern="1200" dirty="0">
                <a:solidFill>
                  <a:schemeClr val="tx1"/>
                </a:solidFill>
                <a:effectLst/>
                <a:latin typeface="+mn-lt"/>
                <a:ea typeface="+mn-ea"/>
                <a:cs typeface="+mn-cs"/>
              </a:rPr>
              <a:t>，用户</a:t>
            </a:r>
            <a:r>
              <a:rPr lang="en-US" altLang="zh-CN" sz="1200" b="0" kern="1200" dirty="0">
                <a:solidFill>
                  <a:schemeClr val="tx1"/>
                </a:solidFill>
                <a:effectLst/>
                <a:latin typeface="+mn-lt"/>
                <a:ea typeface="+mn-ea"/>
                <a:cs typeface="+mn-cs"/>
              </a:rPr>
              <a:t>1</a:t>
            </a:r>
            <a:r>
              <a:rPr lang="zh-CN" altLang="en-US" sz="1200" b="0" kern="1200" dirty="0">
                <a:solidFill>
                  <a:schemeClr val="tx1"/>
                </a:solidFill>
                <a:effectLst/>
                <a:latin typeface="+mn-lt"/>
                <a:ea typeface="+mn-ea"/>
                <a:cs typeface="+mn-cs"/>
              </a:rPr>
              <a:t>偏爱人气低的商品因为她不想撞衫，因此她购买的商品在右边交互图中几乎没有交互；用户</a:t>
            </a:r>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喜欢人气高的商品因为觉得人气高说明质量好，因此她购买的商品有很多互动；用户</a:t>
            </a:r>
            <a:r>
              <a:rPr lang="en-US" altLang="zh-CN" sz="1200" b="0" kern="1200" dirty="0">
                <a:solidFill>
                  <a:schemeClr val="tx1"/>
                </a:solidFill>
                <a:effectLst/>
                <a:latin typeface="+mn-lt"/>
                <a:ea typeface="+mn-ea"/>
                <a:cs typeface="+mn-cs"/>
              </a:rPr>
              <a:t>3</a:t>
            </a:r>
            <a:r>
              <a:rPr lang="zh-CN" altLang="en-US" sz="1200" b="0" kern="1200" dirty="0">
                <a:solidFill>
                  <a:schemeClr val="tx1"/>
                </a:solidFill>
                <a:effectLst/>
                <a:latin typeface="+mn-lt"/>
                <a:ea typeface="+mn-ea"/>
                <a:cs typeface="+mn-cs"/>
              </a:rPr>
              <a:t>对商品的流行度不敏感她只在乎商品看起来好不好，因此她购买的商品既有流行度高的也有流行度低的</a:t>
            </a:r>
            <a:r>
              <a:rPr lang="zh-CN" altLang="en-US" sz="1200" kern="1200" dirty="0">
                <a:solidFill>
                  <a:schemeClr val="tx1"/>
                </a:solidFill>
                <a:effectLst/>
                <a:latin typeface="+mn-lt"/>
                <a:ea typeface="+mn-ea"/>
                <a:cs typeface="+mn-cs"/>
              </a:rPr>
              <a:t>）。现有方法忽略了这个问题，因此无法在流行度方面实现出色的个性化。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因此，捕捉用户对不同粒度的流行特征的偏好分布能够更好地建模偏好。</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376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作者工作的主要贡献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725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模型一般架构如图所示</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包含</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个组件，简化的图卷积块、层选择机制、模型预测和优化器层 以及多级叠加训练策略</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简化的图卷积块：用于将多粒度流行度特征集成到协作信号中并生成嵌入矩阵；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层选择机制：过滤出最优图卷积层；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模型预测和优化器层：用于输出预测的偏好分数，分离的</a:t>
                </a:r>
                <a:r>
                  <a:rPr lang="en-US" altLang="zh-CN" dirty="0"/>
                  <a:t>BPR</a:t>
                </a:r>
                <a:r>
                  <a:rPr lang="zh-CN" altLang="en-US" dirty="0"/>
                  <a:t>损失用于优化模型参数；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多级叠加训练策略：加速收敛和促进多粒度数据学习。</a:t>
                </a:r>
              </a:p>
              <a:p>
                <a:pPr marL="0" indent="0">
                  <a:buNone/>
                </a:pP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ANR</a:t>
                </a:r>
                <a:r>
                  <a:rPr lang="zh-CN" altLang="en-US" sz="1200" kern="1200" dirty="0">
                    <a:solidFill>
                      <a:schemeClr val="tx1"/>
                    </a:solidFill>
                    <a:effectLst/>
                    <a:latin typeface="+mn-lt"/>
                    <a:ea typeface="+mn-ea"/>
                    <a:cs typeface="+mn-cs"/>
                  </a:rPr>
                  <a:t>架构如图所示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整个框架的输入为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，分别为用户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撰写的评论集合和为物品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撰写的评论集合；输出为用户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对物品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的预测评分</a:t>
                </a:r>
                <a:r>
                  <a:rPr lang="en-US" altLang="zh-CN" sz="1200" kern="1200" dirty="0" err="1">
                    <a:solidFill>
                      <a:schemeClr val="tx1"/>
                    </a:solidFill>
                    <a:effectLst/>
                    <a:latin typeface="+mn-lt"/>
                    <a:ea typeface="+mn-ea"/>
                    <a:cs typeface="+mn-cs"/>
                  </a:rPr>
                  <a:t>rui</a:t>
                </a:r>
                <a:r>
                  <a:rPr lang="zh-CN" altLang="en-US" sz="1200" kern="1200" dirty="0">
                    <a:solidFill>
                      <a:schemeClr val="tx1"/>
                    </a:solidFill>
                    <a:effectLst/>
                    <a:latin typeface="+mn-lt"/>
                    <a:ea typeface="+mn-ea"/>
                    <a:cs typeface="+mn-cs"/>
                  </a:rPr>
                  <a:t>（用户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在此之前未发生过交互，即未评分和未评价过）</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第一层为嵌入层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输入层为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，为了区分两个集合大小不同，设</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个单词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嵌入层将</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通过共享嵌入矩阵</a:t>
                </a:r>
                <a:r>
                  <a:rPr lang="en-US" altLang="zh-CN" sz="1200" kern="1200" dirty="0">
                    <a:solidFill>
                      <a:schemeClr val="tx1"/>
                    </a:solidFill>
                    <a:effectLst/>
                    <a:latin typeface="+mn-lt"/>
                    <a:ea typeface="+mn-ea"/>
                    <a:cs typeface="+mn-cs"/>
                  </a:rPr>
                  <a:t>f: 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 将单词映射为对应的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维向量，最终转化成矩阵</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𝑛×𝑑)</a:t>
                </a:r>
                <a:r>
                  <a:rPr lang="en-US" altLang="zh-CN" sz="1200" kern="1200" dirty="0">
                    <a:solidFill>
                      <a:schemeClr val="tx1"/>
                    </a:solidFill>
                    <a:effectLst/>
                    <a:latin typeface="+mn-lt"/>
                    <a:ea typeface="+mn-ea"/>
                    <a:cs typeface="+mn-cs"/>
                  </a:rPr>
                  <a:t> Qi</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𝑚×𝑑)</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嵌入矩阵需要预训练，比如</a:t>
                </a:r>
                <a:r>
                  <a:rPr lang="en-US" altLang="zh-CN" sz="1200" kern="1200" dirty="0">
                    <a:solidFill>
                      <a:schemeClr val="tx1"/>
                    </a:solidFill>
                    <a:effectLst/>
                    <a:latin typeface="+mn-lt"/>
                    <a:ea typeface="+mn-ea"/>
                    <a:cs typeface="+mn-cs"/>
                  </a:rPr>
                  <a:t>word2vec</a:t>
                </a:r>
                <a:r>
                  <a:rPr lang="zh-CN" altLang="en-US" sz="1200" kern="1200" dirty="0">
                    <a:solidFill>
                      <a:schemeClr val="tx1"/>
                    </a:solidFill>
                    <a:effectLst/>
                    <a:latin typeface="+mn-lt"/>
                    <a:ea typeface="+mn-ea"/>
                    <a:cs typeface="+mn-cs"/>
                  </a:rPr>
                  <a:t>或者</a:t>
                </a:r>
                <a:r>
                  <a:rPr lang="en-US" altLang="zh-CN" sz="1200" kern="1200" dirty="0" err="1">
                    <a:solidFill>
                      <a:schemeClr val="tx1"/>
                    </a:solidFill>
                    <a:effectLst/>
                    <a:latin typeface="+mn-lt"/>
                    <a:ea typeface="+mn-ea"/>
                    <a:cs typeface="+mn-cs"/>
                  </a:rPr>
                  <a:t>GLoVe</a:t>
                </a:r>
                <a:r>
                  <a:rPr lang="zh-CN" altLang="en-US" sz="1200" kern="1200" dirty="0">
                    <a:solidFill>
                      <a:schemeClr val="tx1"/>
                    </a:solidFill>
                    <a:effectLst/>
                    <a:latin typeface="+mn-lt"/>
                    <a:ea typeface="+mn-ea"/>
                    <a:cs typeface="+mn-cs"/>
                  </a:rPr>
                  <a:t>，因为这两种方法可以记住句子中词语的顺序，而不像</a:t>
                </a:r>
                <a:r>
                  <a:rPr lang="en-US" altLang="zh-CN" sz="1200" kern="1200" dirty="0">
                    <a:solidFill>
                      <a:schemeClr val="tx1"/>
                    </a:solidFill>
                    <a:effectLst/>
                    <a:latin typeface="+mn-lt"/>
                    <a:ea typeface="+mn-ea"/>
                    <a:cs typeface="+mn-cs"/>
                  </a:rPr>
                  <a:t>bag-of-words</a:t>
                </a:r>
                <a:r>
                  <a:rPr lang="zh-CN" altLang="en-US" sz="1200" kern="1200" dirty="0">
                    <a:solidFill>
                      <a:schemeClr val="tx1"/>
                    </a:solidFill>
                    <a:effectLst/>
                    <a:latin typeface="+mn-lt"/>
                    <a:ea typeface="+mn-ea"/>
                    <a:cs typeface="+mn-cs"/>
                  </a:rPr>
                  <a:t>完全放弃单词顺序</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427853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传统</a:t>
                </a:r>
                <a:r>
                  <a:rPr lang="en-US" altLang="zh-CN" dirty="0"/>
                  <a:t>GCN</a:t>
                </a:r>
                <a:r>
                  <a:rPr lang="zh-CN" altLang="en-US" dirty="0"/>
                  <a:t>中的网络层和非线性激活功能在</a:t>
                </a:r>
                <a:r>
                  <a:rPr lang="en-US" altLang="zh-CN" dirty="0"/>
                  <a:t>CF</a:t>
                </a:r>
                <a:r>
                  <a:rPr lang="zh-CN" altLang="en-US" dirty="0"/>
                  <a:t>场景中是冗余的。因此，作者构造了一个使用简化图卷积实现邻居聚集和消息传递的嵌入生成块，称为简化图卷积块</a:t>
                </a: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如图显示了这个组件的具体结构</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先不考虑流行度敏感性差异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输入为归一化邻接矩阵</a:t>
                </a:r>
                <a:r>
                  <a:rPr lang="en-US" altLang="zh-CN" sz="1200" kern="1200" dirty="0" err="1">
                    <a:solidFill>
                      <a:schemeClr val="tx1"/>
                    </a:solidFill>
                    <a:effectLst/>
                    <a:latin typeface="+mn-lt"/>
                    <a:ea typeface="+mn-ea"/>
                    <a:cs typeface="+mn-cs"/>
                  </a:rPr>
                  <a:t>Ahat</a:t>
                </a:r>
                <a:r>
                  <a:rPr lang="zh-CN" altLang="en-US" sz="1200" kern="1200" dirty="0">
                    <a:solidFill>
                      <a:schemeClr val="tx1"/>
                    </a:solidFill>
                    <a:effectLst/>
                    <a:latin typeface="+mn-lt"/>
                    <a:ea typeface="+mn-ea"/>
                    <a:cs typeface="+mn-cs"/>
                  </a:rPr>
                  <a:t>，随机初始化的用户和项目嵌入矩阵</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（实验部分提及使用的是</a:t>
                </a:r>
                <a:r>
                  <a:rPr lang="en-US" altLang="zh-CN" sz="1200" kern="1200" dirty="0">
                    <a:solidFill>
                      <a:schemeClr val="tx1"/>
                    </a:solidFill>
                    <a:effectLst/>
                    <a:latin typeface="+mn-lt"/>
                    <a:ea typeface="+mn-ea"/>
                    <a:cs typeface="+mn-cs"/>
                  </a:rPr>
                  <a:t>Xavier</a:t>
                </a:r>
                <a:r>
                  <a:rPr lang="zh-CN" altLang="en-US" sz="1200" kern="1200" dirty="0">
                    <a:solidFill>
                      <a:schemeClr val="tx1"/>
                    </a:solidFill>
                    <a:effectLst/>
                    <a:latin typeface="+mn-lt"/>
                    <a:ea typeface="+mn-ea"/>
                    <a:cs typeface="+mn-cs"/>
                  </a:rPr>
                  <a:t>初始化器来实现嵌入的初始化），</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分别表示用户和项目数量，</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为嵌入向量维度。</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层图卷积操作，即图中第</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个黄色矩形的操作，可以表示为</a:t>
                </a:r>
                <a:r>
                  <a:rPr lang="zh-CN" altLang="en-US" sz="1200" b="1" kern="1200" dirty="0">
                    <a:solidFill>
                      <a:schemeClr val="tx1"/>
                    </a:solidFill>
                    <a:effectLst/>
                    <a:latin typeface="+mn-lt"/>
                    <a:ea typeface="+mn-ea"/>
                    <a:cs typeface="+mn-cs"/>
                  </a:rPr>
                  <a:t>（点击）</a:t>
                </a:r>
                <a:r>
                  <a:rPr lang="zh-CN" altLang="en-US" sz="1200" b="0" kern="1200" dirty="0">
                    <a:solidFill>
                      <a:schemeClr val="tx1"/>
                    </a:solidFill>
                    <a:effectLst/>
                    <a:latin typeface="+mn-lt"/>
                    <a:ea typeface="+mn-ea"/>
                    <a:cs typeface="+mn-cs"/>
                  </a:rPr>
                  <a:t> </a:t>
                </a:r>
                <a:endParaRPr lang="en-US" altLang="zh-CN" sz="1200" b="0" kern="1200" dirty="0">
                  <a:solidFill>
                    <a:schemeClr val="tx1"/>
                  </a:solidFill>
                  <a:effectLst/>
                  <a:latin typeface="+mn-lt"/>
                  <a:ea typeface="+mn-ea"/>
                  <a:cs typeface="+mn-cs"/>
                </a:endParaRPr>
              </a:p>
              <a:p>
                <a:pPr marL="0" indent="0">
                  <a:buNone/>
                </a:pPr>
                <a14:m>
                  <m:oMath xmlns:m="http://schemas.openxmlformats.org/officeDocument/2006/math">
                    <m:sSup>
                      <m:sSupPr>
                        <m:ctrlPr>
                          <a:rPr lang="en-US" altLang="zh-CN" sz="1200" b="1" i="1" smtClean="0">
                            <a:solidFill>
                              <a:srgbClr val="304371"/>
                            </a:solidFill>
                            <a:latin typeface="Cambria Math" panose="02040503050406030204" pitchFamily="18" charset="0"/>
                            <a:ea typeface="Cambria Math" panose="02040503050406030204" pitchFamily="18" charset="0"/>
                          </a:rPr>
                        </m:ctrlPr>
                      </m:sSupPr>
                      <m:e>
                        <m:r>
                          <a:rPr lang="en-US" altLang="zh-CN" sz="1200" b="1" i="0" smtClean="0">
                            <a:solidFill>
                              <a:srgbClr val="304371"/>
                            </a:solidFill>
                            <a:latin typeface="Cambria Math" panose="02040503050406030204" pitchFamily="18" charset="0"/>
                            <a:ea typeface="Cambria Math" panose="02040503050406030204" pitchFamily="18" charset="0"/>
                          </a:rPr>
                          <m:t>𝐄</m:t>
                        </m:r>
                      </m:e>
                      <m:sup>
                        <m:r>
                          <a:rPr lang="en-US" altLang="zh-CN" sz="1200" b="1" i="1" smtClean="0">
                            <a:solidFill>
                              <a:srgbClr val="304371"/>
                            </a:solidFill>
                            <a:latin typeface="Cambria Math" panose="02040503050406030204" pitchFamily="18" charset="0"/>
                            <a:ea typeface="Cambria Math" panose="02040503050406030204" pitchFamily="18" charset="0"/>
                          </a:rPr>
                          <m:t>(</m:t>
                        </m:r>
                        <m:r>
                          <a:rPr lang="en-US" altLang="zh-CN" sz="1200" b="1" i="1" smtClean="0">
                            <a:solidFill>
                              <a:srgbClr val="304371"/>
                            </a:solidFill>
                            <a:latin typeface="Cambria Math" panose="02040503050406030204" pitchFamily="18" charset="0"/>
                            <a:ea typeface="Cambria Math" panose="02040503050406030204" pitchFamily="18" charset="0"/>
                          </a:rPr>
                          <m:t>𝒍</m:t>
                        </m:r>
                        <m:r>
                          <a:rPr lang="en-US" altLang="zh-CN" sz="1200" b="1" i="1" smtClean="0">
                            <a:solidFill>
                              <a:srgbClr val="304371"/>
                            </a:solidFill>
                            <a:latin typeface="Cambria Math" panose="02040503050406030204" pitchFamily="18" charset="0"/>
                            <a:ea typeface="Cambria Math" panose="02040503050406030204" pitchFamily="18" charset="0"/>
                          </a:rPr>
                          <m:t>−</m:t>
                        </m:r>
                        <m:r>
                          <a:rPr lang="en-US" altLang="zh-CN" sz="1200" b="1" i="1" smtClean="0">
                            <a:solidFill>
                              <a:srgbClr val="304371"/>
                            </a:solidFill>
                            <a:latin typeface="Cambria Math" panose="02040503050406030204" pitchFamily="18" charset="0"/>
                            <a:ea typeface="Cambria Math" panose="02040503050406030204" pitchFamily="18" charset="0"/>
                          </a:rPr>
                          <m:t>𝟏</m:t>
                        </m:r>
                        <m:r>
                          <a:rPr lang="en-US" altLang="zh-CN" sz="1200" b="1" i="1" smtClean="0">
                            <a:solidFill>
                              <a:srgbClr val="304371"/>
                            </a:solidFill>
                            <a:latin typeface="Cambria Math" panose="02040503050406030204" pitchFamily="18" charset="0"/>
                            <a:ea typeface="Cambria Math" panose="02040503050406030204" pitchFamily="18" charset="0"/>
                          </a:rPr>
                          <m:t>)</m:t>
                        </m:r>
                      </m:sup>
                    </m:sSup>
                  </m:oMath>
                </a14:m>
                <a:r>
                  <a:rPr lang="zh-CN" altLang="en-US" sz="1200" b="0" kern="1200" dirty="0">
                    <a:solidFill>
                      <a:schemeClr val="tx1"/>
                    </a:solidFill>
                    <a:effectLst/>
                    <a:latin typeface="+mn-lt"/>
                    <a:ea typeface="+mn-ea"/>
                    <a:cs typeface="+mn-cs"/>
                  </a:rPr>
                  <a:t>表示第</a:t>
                </a:r>
                <a:r>
                  <a:rPr lang="en-US" altLang="zh-CN" sz="1200" b="0" kern="1200" dirty="0">
                    <a:solidFill>
                      <a:schemeClr val="tx1"/>
                    </a:solidFill>
                    <a:effectLst/>
                    <a:latin typeface="+mn-lt"/>
                    <a:ea typeface="+mn-ea"/>
                    <a:cs typeface="+mn-cs"/>
                  </a:rPr>
                  <a:t>L-1</a:t>
                </a:r>
                <a:r>
                  <a:rPr lang="zh-CN" altLang="en-US" sz="1200" b="0" kern="1200" dirty="0">
                    <a:solidFill>
                      <a:schemeClr val="tx1"/>
                    </a:solidFill>
                    <a:effectLst/>
                    <a:latin typeface="+mn-lt"/>
                    <a:ea typeface="+mn-ea"/>
                    <a:cs typeface="+mn-cs"/>
                  </a:rPr>
                  <a:t>层，</a:t>
                </a:r>
                <a:r>
                  <a:rPr lang="en-US" altLang="zh-CN" sz="1200" b="0" kern="1200" dirty="0">
                    <a:solidFill>
                      <a:schemeClr val="tx1"/>
                    </a:solidFill>
                    <a:effectLst/>
                    <a:latin typeface="+mn-lt"/>
                    <a:ea typeface="+mn-ea"/>
                    <a:cs typeface="+mn-cs"/>
                  </a:rPr>
                  <a:t>E0</a:t>
                </a:r>
                <a:r>
                  <a:rPr lang="zh-CN" altLang="en-US" sz="1200" b="0" kern="1200" dirty="0">
                    <a:solidFill>
                      <a:schemeClr val="tx1"/>
                    </a:solidFill>
                    <a:effectLst/>
                    <a:latin typeface="+mn-lt"/>
                    <a:ea typeface="+mn-ea"/>
                    <a:cs typeface="+mn-cs"/>
                  </a:rPr>
                  <a:t>为初始输入嵌入堆叠起来的矩阵。</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为</a:t>
                </a:r>
                <a:r>
                  <a:rPr lang="en-US" altLang="zh-CN" sz="1200" b="0" kern="1200" dirty="0">
                    <a:solidFill>
                      <a:schemeClr val="tx1"/>
                    </a:solidFill>
                    <a:effectLst/>
                    <a:latin typeface="+mn-lt"/>
                    <a:ea typeface="+mn-ea"/>
                    <a:cs typeface="+mn-cs"/>
                  </a:rPr>
                  <a:t>(</a:t>
                </a:r>
                <a:r>
                  <a:rPr lang="en-US" altLang="zh-CN" sz="1200" b="0" kern="1200" dirty="0" err="1">
                    <a:solidFill>
                      <a:schemeClr val="tx1"/>
                    </a:solidFill>
                    <a:effectLst/>
                    <a:latin typeface="+mn-lt"/>
                    <a:ea typeface="+mn-ea"/>
                    <a:cs typeface="+mn-cs"/>
                  </a:rPr>
                  <a:t>m+n</a:t>
                </a:r>
                <a:r>
                  <a:rPr lang="en-US" altLang="zh-CN" sz="1200" b="0" kern="1200" dirty="0">
                    <a:solidFill>
                      <a:schemeClr val="tx1"/>
                    </a:solidFill>
                    <a:effectLst/>
                    <a:latin typeface="+mn-lt"/>
                    <a:ea typeface="+mn-ea"/>
                    <a:cs typeface="+mn-cs"/>
                  </a:rPr>
                  <a:t>)*(</a:t>
                </a:r>
                <a:r>
                  <a:rPr lang="en-US" altLang="zh-CN" sz="1200" b="0" kern="1200" dirty="0" err="1">
                    <a:solidFill>
                      <a:schemeClr val="tx1"/>
                    </a:solidFill>
                    <a:effectLst/>
                    <a:latin typeface="+mn-lt"/>
                    <a:ea typeface="+mn-ea"/>
                    <a:cs typeface="+mn-cs"/>
                  </a:rPr>
                  <a:t>m+n</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的邻接矩阵，</a:t>
                </a:r>
                <a:r>
                  <a:rPr lang="en-US" altLang="zh-CN" sz="1200" b="0" kern="1200" dirty="0">
                    <a:solidFill>
                      <a:schemeClr val="tx1"/>
                    </a:solidFill>
                    <a:effectLst/>
                    <a:latin typeface="+mn-lt"/>
                    <a:ea typeface="+mn-ea"/>
                    <a:cs typeface="+mn-cs"/>
                  </a:rPr>
                  <a:t>D</a:t>
                </a:r>
                <a:r>
                  <a:rPr lang="zh-CN" altLang="en-US" sz="1200" b="0" kern="1200" dirty="0">
                    <a:solidFill>
                      <a:schemeClr val="tx1"/>
                    </a:solidFill>
                    <a:effectLst/>
                    <a:latin typeface="+mn-lt"/>
                    <a:ea typeface="+mn-ea"/>
                    <a:cs typeface="+mn-cs"/>
                  </a:rPr>
                  <a:t>为</a:t>
                </a:r>
                <a:r>
                  <a:rPr lang="en-US" altLang="zh-CN" sz="1200" b="0" kern="1200" dirty="0">
                    <a:solidFill>
                      <a:schemeClr val="tx1"/>
                    </a:solidFill>
                    <a:effectLst/>
                    <a:latin typeface="+mn-lt"/>
                    <a:ea typeface="+mn-ea"/>
                    <a:cs typeface="+mn-cs"/>
                  </a:rPr>
                  <a:t>A</a:t>
                </a:r>
                <a:r>
                  <a:rPr lang="zh-CN" altLang="en-US" sz="1200" b="0" kern="1200" dirty="0">
                    <a:solidFill>
                      <a:schemeClr val="tx1"/>
                    </a:solidFill>
                    <a:effectLst/>
                    <a:latin typeface="+mn-lt"/>
                    <a:ea typeface="+mn-ea"/>
                    <a:cs typeface="+mn-cs"/>
                  </a:rPr>
                  <a:t>的度矩阵，</a:t>
                </a:r>
                <a:r>
                  <a:rPr lang="en-US" altLang="zh-CN" sz="1200" b="0" kern="1200" dirty="0">
                    <a:solidFill>
                      <a:schemeClr val="tx1"/>
                    </a:solidFill>
                    <a:effectLst/>
                    <a:latin typeface="+mn-lt"/>
                    <a:ea typeface="+mn-ea"/>
                    <a:cs typeface="+mn-cs"/>
                  </a:rPr>
                  <a:t>I</a:t>
                </a:r>
                <a:r>
                  <a:rPr lang="zh-CN" altLang="en-US" sz="1200" b="0" kern="1200" dirty="0">
                    <a:solidFill>
                      <a:schemeClr val="tx1"/>
                    </a:solidFill>
                    <a:effectLst/>
                    <a:latin typeface="+mn-lt"/>
                    <a:ea typeface="+mn-ea"/>
                    <a:cs typeface="+mn-cs"/>
                  </a:rPr>
                  <a:t>为单位矩阵</a:t>
                </a:r>
                <a:endParaRPr lang="en-US" altLang="zh-C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每一层输出的嵌入矩阵可以再次划分为用户矩阵和项目矩阵。</a:t>
                </a:r>
                <a:endParaRPr lang="en-US" altLang="zh-CN" sz="120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以上没有考虑流行度敏感性差异。流行度</a:t>
                </a:r>
                <a:r>
                  <a:rPr lang="zh-CN" altLang="en-US" dirty="0"/>
                  <a:t>是用户偏好的重要组成部分，不同用户对不同流行度特征有不同的敏感度，所以应适当增加高流行度节点的权重，以提高其对流行度的敏感性。（</a:t>
                </a:r>
                <a:r>
                  <a:rPr lang="zh-CN" altLang="en-US" b="1" dirty="0"/>
                  <a:t>点击</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通过微调度矩阵的指数，</a:t>
                </a:r>
                <a:r>
                  <a:rPr lang="zh-CN" altLang="en-US" dirty="0"/>
                  <a:t>我们可以获得包含不同粒度级别流行特征的归一化邻接矩阵（</a:t>
                </a:r>
                <a:r>
                  <a:rPr lang="zh-CN" altLang="en-US" b="1" dirty="0"/>
                  <a:t>点击</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a:t>
                </a:r>
                <a:r>
                  <a:rPr lang="en-US" altLang="zh-CN" dirty="0"/>
                  <a:t>c</a:t>
                </a:r>
                <a:r>
                  <a:rPr lang="zh-CN" altLang="en-US" dirty="0"/>
                  <a:t>是一个常数，它是流行度粒度变化的最小单位，</a:t>
                </a:r>
                <a:r>
                  <a:rPr lang="en-US" altLang="zh-CN" dirty="0"/>
                  <a:t>k</a:t>
                </a:r>
                <a:r>
                  <a:rPr lang="zh-CN" altLang="en-US" dirty="0"/>
                  <a:t>设置为流行度粒度，表明嵌入根据流行度变化的程度。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Kc</a:t>
                </a:r>
                <a:r>
                  <a:rPr lang="zh-CN" altLang="en-US" dirty="0"/>
                  <a:t>值越大，表示节点流行度特征的权重越高，并迫使模型相用户推荐流行度更高的项目。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上式的嵌入生成过程可以被视为同时捕获高阶</a:t>
                </a:r>
                <a:r>
                  <a:rPr lang="en-US" altLang="zh-CN" dirty="0"/>
                  <a:t>CF</a:t>
                </a:r>
                <a:r>
                  <a:rPr lang="zh-CN" altLang="en-US" dirty="0"/>
                  <a:t>信号和粒度为</a:t>
                </a:r>
                <a:r>
                  <a:rPr lang="en-US" altLang="zh-CN" dirty="0"/>
                  <a:t>k</a:t>
                </a:r>
                <a:r>
                  <a:rPr lang="zh-CN" altLang="en-US" dirty="0"/>
                  <a:t>的流行度特征。</a:t>
                </a:r>
                <a:r>
                  <a:rPr lang="en-US" altLang="zh-CN" dirty="0"/>
                  <a:t>k=0</a:t>
                </a:r>
                <a:r>
                  <a:rPr lang="zh-CN" altLang="en-US" dirty="0"/>
                  <a:t>等价于传统图卷积操作，即仅考虑</a:t>
                </a:r>
                <a:r>
                  <a:rPr lang="en-US" altLang="zh-CN" dirty="0"/>
                  <a:t>CF</a:t>
                </a:r>
                <a:r>
                  <a:rPr lang="zh-CN" altLang="en-US" dirty="0"/>
                  <a:t>信号的建模。</a:t>
                </a:r>
                <a:r>
                  <a:rPr lang="en-US" altLang="zh-CN" dirty="0"/>
                  <a:t>k=1</a:t>
                </a:r>
                <a:r>
                  <a:rPr lang="zh-CN" altLang="en-US" dirty="0"/>
                  <a:t>，模型开始结合小粒度的流行度特征，并基于粒度</a:t>
                </a:r>
                <a:r>
                  <a:rPr lang="en-US" altLang="zh-CN" dirty="0"/>
                  <a:t>k=1</a:t>
                </a:r>
                <a:r>
                  <a:rPr lang="zh-CN" altLang="en-US" dirty="0"/>
                  <a:t>适当放大嵌入的值；当</a:t>
                </a:r>
                <a:r>
                  <a:rPr lang="en-US" altLang="zh-CN" dirty="0"/>
                  <a:t>k=2</a:t>
                </a:r>
                <a:r>
                  <a:rPr lang="zh-CN" altLang="en-US" dirty="0"/>
                  <a:t>或更大时，该模型采用更大的流行度粒度，并更大程度地放大了嵌入值，这对应于该模型对流行度更敏感。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由于用户对流行度特征敏感度不同，我们在嵌入生成中设置了不同的流行度粒度</a:t>
                </a:r>
                <a:r>
                  <a:rPr lang="en-US" altLang="zh-CN" dirty="0"/>
                  <a:t>k</a:t>
                </a:r>
                <a:r>
                  <a:rPr lang="zh-CN" altLang="en-US" dirty="0"/>
                  <a:t>，使得模型的推荐结果尽可能覆盖不同流行度的项目，从而提高了用户满意度</a:t>
                </a: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考虑流行度特征的情况下，输出更改为</a:t>
                </a:r>
                <a:r>
                  <a:rPr lang="zh-CN" altLang="en-US" sz="1200" b="1" kern="1200" dirty="0">
                    <a:solidFill>
                      <a:schemeClr val="tx1"/>
                    </a:solidFill>
                    <a:effectLst/>
                    <a:latin typeface="+mn-lt"/>
                    <a:ea typeface="+mn-ea"/>
                    <a:cs typeface="+mn-cs"/>
                  </a:rPr>
                  <a:t>（点击）</a:t>
                </a:r>
                <a:r>
                  <a:rPr lang="zh-CN" altLang="en-US" sz="1200" b="0" kern="1200" dirty="0">
                    <a:solidFill>
                      <a:schemeClr val="tx1"/>
                    </a:solidFill>
                    <a:effectLst/>
                    <a:latin typeface="+mn-lt"/>
                    <a:ea typeface="+mn-ea"/>
                    <a:cs typeface="+mn-cs"/>
                  </a:rPr>
                  <a:t>，</a:t>
                </a:r>
                <a:r>
                  <a:rPr lang="en-US" altLang="zh-CN" sz="1200" b="0" kern="1200" dirty="0">
                    <a:solidFill>
                      <a:schemeClr val="tx1"/>
                    </a:solidFill>
                    <a:effectLst/>
                    <a:latin typeface="+mn-lt"/>
                    <a:ea typeface="+mn-ea"/>
                    <a:cs typeface="+mn-cs"/>
                  </a:rPr>
                  <a:t>K</a:t>
                </a:r>
                <a:r>
                  <a:rPr lang="zh-CN" altLang="en-US" sz="1200" b="0" kern="1200" dirty="0">
                    <a:solidFill>
                      <a:schemeClr val="tx1"/>
                    </a:solidFill>
                    <a:effectLst/>
                    <a:latin typeface="+mn-lt"/>
                    <a:ea typeface="+mn-ea"/>
                    <a:cs typeface="+mn-cs"/>
                  </a:rPr>
                  <a:t>表示最大流行度粒度。在实际操作中，作者将</a:t>
                </a:r>
                <a:r>
                  <a:rPr lang="en-US" altLang="zh-CN" sz="1200" b="0" kern="1200" dirty="0">
                    <a:solidFill>
                      <a:schemeClr val="tx1"/>
                    </a:solidFill>
                    <a:effectLst/>
                    <a:latin typeface="+mn-lt"/>
                    <a:ea typeface="+mn-ea"/>
                    <a:cs typeface="+mn-cs"/>
                  </a:rPr>
                  <a:t>K</a:t>
                </a:r>
                <a:r>
                  <a:rPr lang="zh-CN" altLang="en-US" sz="1200" b="0" kern="1200" dirty="0">
                    <a:solidFill>
                      <a:schemeClr val="tx1"/>
                    </a:solidFill>
                    <a:effectLst/>
                    <a:latin typeface="+mn-lt"/>
                    <a:ea typeface="+mn-ea"/>
                    <a:cs typeface="+mn-cs"/>
                  </a:rPr>
                  <a:t>设为</a:t>
                </a:r>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来在每一层获得三组用户和项目嵌入矩阵</a:t>
                </a:r>
                <a:endParaRPr lang="en-US" altLang="zh-CN" sz="1200" b="0"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ANR</a:t>
                </a:r>
                <a:r>
                  <a:rPr lang="zh-CN" altLang="en-US" sz="1200" kern="1200" dirty="0">
                    <a:solidFill>
                      <a:schemeClr val="tx1"/>
                    </a:solidFill>
                    <a:effectLst/>
                    <a:latin typeface="+mn-lt"/>
                    <a:ea typeface="+mn-ea"/>
                    <a:cs typeface="+mn-cs"/>
                  </a:rPr>
                  <a:t>架构如图所示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整个框架的输入为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，分别为用户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撰写的评论集合和为物品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撰写的评论集合；输出为用户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对物品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的预测评分</a:t>
                </a:r>
                <a:r>
                  <a:rPr lang="en-US" altLang="zh-CN" sz="1200" kern="1200" dirty="0" err="1">
                    <a:solidFill>
                      <a:schemeClr val="tx1"/>
                    </a:solidFill>
                    <a:effectLst/>
                    <a:latin typeface="+mn-lt"/>
                    <a:ea typeface="+mn-ea"/>
                    <a:cs typeface="+mn-cs"/>
                  </a:rPr>
                  <a:t>rui</a:t>
                </a:r>
                <a:r>
                  <a:rPr lang="zh-CN" altLang="en-US" sz="1200" kern="1200" dirty="0">
                    <a:solidFill>
                      <a:schemeClr val="tx1"/>
                    </a:solidFill>
                    <a:effectLst/>
                    <a:latin typeface="+mn-lt"/>
                    <a:ea typeface="+mn-ea"/>
                    <a:cs typeface="+mn-cs"/>
                  </a:rPr>
                  <a:t>（用户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在此之前未发生过交互，即未评分和未评价过）</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第一层为嵌入层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输入层为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，为了区分两个集合大小不同，设</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个单词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嵌入层将</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通过共享嵌入矩阵</a:t>
                </a:r>
                <a:r>
                  <a:rPr lang="en-US" altLang="zh-CN" sz="1200" kern="1200" dirty="0">
                    <a:solidFill>
                      <a:schemeClr val="tx1"/>
                    </a:solidFill>
                    <a:effectLst/>
                    <a:latin typeface="+mn-lt"/>
                    <a:ea typeface="+mn-ea"/>
                    <a:cs typeface="+mn-cs"/>
                  </a:rPr>
                  <a:t>f: 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 将单词映射为对应的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维向量，最终转化成矩阵</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𝑛×𝑑)</a:t>
                </a:r>
                <a:r>
                  <a:rPr lang="en-US" altLang="zh-CN" sz="1200" kern="1200" dirty="0">
                    <a:solidFill>
                      <a:schemeClr val="tx1"/>
                    </a:solidFill>
                    <a:effectLst/>
                    <a:latin typeface="+mn-lt"/>
                    <a:ea typeface="+mn-ea"/>
                    <a:cs typeface="+mn-cs"/>
                  </a:rPr>
                  <a:t> Qi</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𝑚×𝑑)</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嵌入矩阵需要预训练，比如</a:t>
                </a:r>
                <a:r>
                  <a:rPr lang="en-US" altLang="zh-CN" sz="1200" kern="1200" dirty="0">
                    <a:solidFill>
                      <a:schemeClr val="tx1"/>
                    </a:solidFill>
                    <a:effectLst/>
                    <a:latin typeface="+mn-lt"/>
                    <a:ea typeface="+mn-ea"/>
                    <a:cs typeface="+mn-cs"/>
                  </a:rPr>
                  <a:t>word2vec</a:t>
                </a:r>
                <a:r>
                  <a:rPr lang="zh-CN" altLang="en-US" sz="1200" kern="1200" dirty="0">
                    <a:solidFill>
                      <a:schemeClr val="tx1"/>
                    </a:solidFill>
                    <a:effectLst/>
                    <a:latin typeface="+mn-lt"/>
                    <a:ea typeface="+mn-ea"/>
                    <a:cs typeface="+mn-cs"/>
                  </a:rPr>
                  <a:t>或者</a:t>
                </a:r>
                <a:r>
                  <a:rPr lang="en-US" altLang="zh-CN" sz="1200" kern="1200" dirty="0" err="1">
                    <a:solidFill>
                      <a:schemeClr val="tx1"/>
                    </a:solidFill>
                    <a:effectLst/>
                    <a:latin typeface="+mn-lt"/>
                    <a:ea typeface="+mn-ea"/>
                    <a:cs typeface="+mn-cs"/>
                  </a:rPr>
                  <a:t>GLoVe</a:t>
                </a:r>
                <a:r>
                  <a:rPr lang="zh-CN" altLang="en-US" sz="1200" kern="1200" dirty="0">
                    <a:solidFill>
                      <a:schemeClr val="tx1"/>
                    </a:solidFill>
                    <a:effectLst/>
                    <a:latin typeface="+mn-lt"/>
                    <a:ea typeface="+mn-ea"/>
                    <a:cs typeface="+mn-cs"/>
                  </a:rPr>
                  <a:t>，因为这两种方法可以记住句子中词语的顺序，而不像</a:t>
                </a:r>
                <a:r>
                  <a:rPr lang="en-US" altLang="zh-CN" sz="1200" kern="1200" dirty="0">
                    <a:solidFill>
                      <a:schemeClr val="tx1"/>
                    </a:solidFill>
                    <a:effectLst/>
                    <a:latin typeface="+mn-lt"/>
                    <a:ea typeface="+mn-ea"/>
                    <a:cs typeface="+mn-cs"/>
                  </a:rPr>
                  <a:t>bag-of-words</a:t>
                </a:r>
                <a:r>
                  <a:rPr lang="zh-CN" altLang="en-US" sz="1200" kern="1200" dirty="0">
                    <a:solidFill>
                      <a:schemeClr val="tx1"/>
                    </a:solidFill>
                    <a:effectLst/>
                    <a:latin typeface="+mn-lt"/>
                    <a:ea typeface="+mn-ea"/>
                    <a:cs typeface="+mn-cs"/>
                  </a:rPr>
                  <a:t>完全放弃单词顺序</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1207639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该机制从简化的图卷积块中过滤出最优图卷积层，以确保嵌入的表现力。</a:t>
            </a:r>
          </a:p>
          <a:p>
            <a:r>
              <a:rPr lang="zh-CN" altLang="en-US" dirty="0"/>
              <a:t>在简化的图卷积块中，我们认为层</a:t>
            </a:r>
            <a:r>
              <a:rPr lang="en-US" altLang="zh-CN" dirty="0"/>
              <a:t>l</a:t>
            </a:r>
            <a:r>
              <a:rPr lang="zh-CN" altLang="en-US" dirty="0"/>
              <a:t>的嵌入输出包含前</a:t>
            </a:r>
            <a:r>
              <a:rPr lang="en-US" altLang="zh-CN" dirty="0"/>
              <a:t>l-1</a:t>
            </a:r>
            <a:r>
              <a:rPr lang="zh-CN" altLang="en-US" dirty="0"/>
              <a:t>层</a:t>
            </a:r>
            <a:r>
              <a:rPr lang="en-US" altLang="zh-CN" dirty="0"/>
              <a:t>l</a:t>
            </a:r>
            <a:r>
              <a:rPr lang="zh-CN" altLang="en-US" dirty="0"/>
              <a:t>的完整信息。也就是说，更高层的嵌入具有更大的交互空间（合并的邻居节点与全局节点的比率），因此更具表现力。</a:t>
            </a:r>
            <a:br>
              <a:rPr lang="zh-CN" altLang="en-US" dirty="0"/>
            </a:br>
            <a:r>
              <a:rPr lang="zh-CN" altLang="en-US" dirty="0"/>
              <a:t>但是，过高的层往往会引入大量噪声，即它包含许多与当前节点完全无关的节点。</a:t>
            </a:r>
            <a:br>
              <a:rPr lang="zh-CN" altLang="en-US" dirty="0"/>
            </a:br>
            <a:r>
              <a:rPr lang="zh-CN" altLang="en-US" dirty="0"/>
              <a:t>因此，选择合适的图卷积层以确保足够的交互空间和避免噪声节点的污染非常重要。</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除了考虑交互空间的大小，认为最优的图卷积层可以充分捕获两层语义（异构和同构节点）。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如图为邻居节点语义与邻居节点所在条数的关系图解，</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i1</a:t>
            </a:r>
            <a:r>
              <a:rPr lang="zh-CN" altLang="en-US" sz="1200" kern="1200" dirty="0">
                <a:solidFill>
                  <a:schemeClr val="tx1"/>
                </a:solidFill>
                <a:effectLst/>
                <a:latin typeface="+mn-lt"/>
                <a:ea typeface="+mn-ea"/>
                <a:cs typeface="+mn-cs"/>
              </a:rPr>
              <a:t>分别为目标用户和物品。奇数层是与</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偏好相关的物品或者可能会对</a:t>
            </a:r>
            <a:r>
              <a:rPr lang="en-US" altLang="zh-CN" sz="1200" kern="1200" dirty="0">
                <a:solidFill>
                  <a:schemeClr val="tx1"/>
                </a:solidFill>
                <a:effectLst/>
                <a:latin typeface="+mn-lt"/>
                <a:ea typeface="+mn-ea"/>
                <a:cs typeface="+mn-cs"/>
              </a:rPr>
              <a:t>i1</a:t>
            </a:r>
            <a:r>
              <a:rPr lang="zh-CN" altLang="en-US" sz="1200" kern="1200" dirty="0">
                <a:solidFill>
                  <a:schemeClr val="tx1"/>
                </a:solidFill>
                <a:effectLst/>
                <a:latin typeface="+mn-lt"/>
                <a:ea typeface="+mn-ea"/>
                <a:cs typeface="+mn-cs"/>
              </a:rPr>
              <a:t>感兴趣的用户，偶数层为与</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相似的用户或与</a:t>
            </a:r>
            <a:r>
              <a:rPr lang="en-US" altLang="zh-CN" sz="1200" kern="1200" dirty="0">
                <a:solidFill>
                  <a:schemeClr val="tx1"/>
                </a:solidFill>
                <a:effectLst/>
                <a:latin typeface="+mn-lt"/>
                <a:ea typeface="+mn-ea"/>
                <a:cs typeface="+mn-cs"/>
              </a:rPr>
              <a:t>i1</a:t>
            </a:r>
            <a:r>
              <a:rPr lang="zh-CN" altLang="en-US" sz="1200" kern="1200" dirty="0">
                <a:solidFill>
                  <a:schemeClr val="tx1"/>
                </a:solidFill>
                <a:effectLst/>
                <a:latin typeface="+mn-lt"/>
                <a:ea typeface="+mn-ea"/>
                <a:cs typeface="+mn-cs"/>
              </a:rPr>
              <a:t>相似的物品。</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两层语义在每一层有不同的交互空间大小，如果它们的交互空间足够大，两层语义的积极影响可以最大化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所以作者提出算法</a:t>
            </a:r>
            <a:r>
              <a:rPr lang="en-US" altLang="zh-CN" sz="1200" kern="1200" dirty="0">
                <a:solidFill>
                  <a:schemeClr val="tx1"/>
                </a:solidFill>
                <a:effectLst/>
                <a:latin typeface="+mn-lt"/>
                <a:ea typeface="+mn-ea"/>
                <a:cs typeface="+mn-cs"/>
              </a:rPr>
              <a:t>1</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获得最佳的奇数层和偶数层输出，这确保了两种语义的交互空间都是充分的。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举个例子，阈值</a:t>
            </a:r>
            <a:r>
              <a:rPr lang="en-US" altLang="zh-CN" sz="1200" kern="1200" dirty="0">
                <a:solidFill>
                  <a:schemeClr val="tx1"/>
                </a:solidFill>
                <a:effectLst/>
                <a:latin typeface="+mn-lt"/>
                <a:ea typeface="+mn-ea"/>
                <a:cs typeface="+mn-cs"/>
              </a:rPr>
              <a:t>α</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先计算数据集</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user </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数量，随机抽样</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个用户记为</a:t>
            </a:r>
            <a:r>
              <a:rPr lang="en-US" altLang="zh-CN" sz="1200" kern="1200" dirty="0" err="1">
                <a:solidFill>
                  <a:schemeClr val="tx1"/>
                </a:solidFill>
                <a:effectLst/>
                <a:latin typeface="+mn-lt"/>
                <a:ea typeface="+mn-ea"/>
                <a:cs typeface="+mn-cs"/>
              </a:rPr>
              <a:t>Huser</a:t>
            </a:r>
            <a:r>
              <a:rPr lang="zh-CN" altLang="en-US" sz="1200" b="1" kern="1200" dirty="0">
                <a:solidFill>
                  <a:schemeClr val="tx1"/>
                </a:solidFill>
                <a:effectLst/>
                <a:latin typeface="+mn-lt"/>
                <a:ea typeface="+mn-ea"/>
                <a:cs typeface="+mn-cs"/>
              </a:rPr>
              <a:t>（点）</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由于限制，构造</a:t>
            </a:r>
            <a:r>
              <a:rPr lang="en-US" altLang="zh-CN" sz="1200" kern="1200" dirty="0" err="1">
                <a:solidFill>
                  <a:schemeClr val="tx1"/>
                </a:solidFill>
                <a:effectLst/>
                <a:latin typeface="+mn-lt"/>
                <a:ea typeface="+mn-ea"/>
                <a:cs typeface="+mn-cs"/>
              </a:rPr>
              <a:t>Nuser</a:t>
            </a:r>
            <a:r>
              <a:rPr lang="en-US" altLang="zh-CN" sz="1200" kern="1200" dirty="0">
                <a:solidFill>
                  <a:schemeClr val="tx1"/>
                </a:solidFill>
                <a:effectLst/>
                <a:latin typeface="+mn-lt"/>
                <a:ea typeface="+mn-ea"/>
                <a:cs typeface="+mn-cs"/>
              </a:rPr>
              <a:t>=3 </a:t>
            </a:r>
            <a:r>
              <a:rPr lang="en-US" altLang="zh-CN" sz="1200" kern="1200" dirty="0" err="1">
                <a:solidFill>
                  <a:schemeClr val="tx1"/>
                </a:solidFill>
                <a:effectLst/>
                <a:latin typeface="+mn-lt"/>
                <a:ea typeface="+mn-ea"/>
                <a:cs typeface="+mn-cs"/>
              </a:rPr>
              <a:t>Nitem</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的交互图，蓝色表示用户，灰色表示物品，</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全部加入</a:t>
            </a:r>
            <a:r>
              <a:rPr lang="en-US" altLang="zh-CN" sz="1200" kern="1200" dirty="0" err="1">
                <a:solidFill>
                  <a:schemeClr val="tx1"/>
                </a:solidFill>
                <a:effectLst/>
                <a:latin typeface="+mn-lt"/>
                <a:ea typeface="+mn-ea"/>
                <a:cs typeface="+mn-cs"/>
              </a:rPr>
              <a:t>Huser</a:t>
            </a:r>
            <a:r>
              <a:rPr lang="zh-CN" altLang="en-US" sz="1200" kern="1200" dirty="0">
                <a:solidFill>
                  <a:schemeClr val="tx1"/>
                </a:solidFill>
                <a:effectLst/>
                <a:latin typeface="+mn-lt"/>
                <a:ea typeface="+mn-ea"/>
                <a:cs typeface="+mn-cs"/>
              </a:rPr>
              <a:t>，阈值</a:t>
            </a:r>
            <a:r>
              <a:rPr lang="en-US" altLang="zh-CN" sz="1200" kern="1200" dirty="0">
                <a:solidFill>
                  <a:schemeClr val="tx1"/>
                </a:solidFill>
                <a:effectLst/>
                <a:latin typeface="+mn-lt"/>
                <a:ea typeface="+mn-ea"/>
                <a:cs typeface="+mn-cs"/>
              </a:rPr>
              <a:t>α</a:t>
            </a:r>
            <a:r>
              <a:rPr lang="zh-CN" altLang="en-US" sz="1200" kern="1200" dirty="0">
                <a:solidFill>
                  <a:schemeClr val="tx1"/>
                </a:solidFill>
                <a:effectLst/>
                <a:latin typeface="+mn-lt"/>
                <a:ea typeface="+mn-ea"/>
                <a:cs typeface="+mn-cs"/>
              </a:rPr>
              <a:t>设为</a:t>
            </a:r>
            <a:r>
              <a:rPr lang="en-US" altLang="zh-CN" sz="1200" kern="1200" dirty="0">
                <a:solidFill>
                  <a:schemeClr val="tx1"/>
                </a:solidFill>
                <a:effectLst/>
                <a:latin typeface="+mn-lt"/>
                <a:ea typeface="+mn-ea"/>
                <a:cs typeface="+mn-cs"/>
              </a:rPr>
              <a:t>0.5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先找最优奇数层，</a:t>
            </a:r>
            <a:r>
              <a:rPr lang="en-US" altLang="zh-CN" sz="1200" kern="1200" dirty="0" err="1">
                <a:solidFill>
                  <a:schemeClr val="tx1"/>
                </a:solidFill>
                <a:effectLst/>
                <a:latin typeface="+mn-lt"/>
                <a:ea typeface="+mn-ea"/>
                <a:cs typeface="+mn-cs"/>
              </a:rPr>
              <a:t>Sodd</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Seven=0</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lodd</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leven</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，对于</a:t>
            </a:r>
            <a:r>
              <a:rPr lang="en-US" altLang="zh-CN" sz="1200" kern="1200" dirty="0" err="1">
                <a:solidFill>
                  <a:schemeClr val="tx1"/>
                </a:solidFill>
                <a:effectLst/>
                <a:latin typeface="+mn-lt"/>
                <a:ea typeface="+mn-ea"/>
                <a:cs typeface="+mn-cs"/>
              </a:rPr>
              <a:t>Huser</a:t>
            </a:r>
            <a:r>
              <a:rPr lang="zh-CN" altLang="en-US" sz="1200" kern="1200" dirty="0">
                <a:solidFill>
                  <a:schemeClr val="tx1"/>
                </a:solidFill>
                <a:effectLst/>
                <a:latin typeface="+mn-lt"/>
                <a:ea typeface="+mn-ea"/>
                <a:cs typeface="+mn-cs"/>
              </a:rPr>
              <a:t>中所有用户都要计算，二部图如图所示。原算法将奇偶分开写在了两个</a:t>
            </a:r>
            <a:r>
              <a:rPr lang="en-US" altLang="zh-CN" sz="1200" kern="1200" dirty="0">
                <a:solidFill>
                  <a:schemeClr val="tx1"/>
                </a:solidFill>
                <a:effectLst/>
                <a:latin typeface="+mn-lt"/>
                <a:ea typeface="+mn-ea"/>
                <a:cs typeface="+mn-cs"/>
              </a:rPr>
              <a:t>while</a:t>
            </a:r>
            <a:r>
              <a:rPr lang="zh-CN" altLang="en-US" sz="1200" kern="1200" dirty="0">
                <a:solidFill>
                  <a:schemeClr val="tx1"/>
                </a:solidFill>
                <a:effectLst/>
                <a:latin typeface="+mn-lt"/>
                <a:ea typeface="+mn-ea"/>
                <a:cs typeface="+mn-cs"/>
              </a:rPr>
              <a:t>循环中，这里放在一起说明。</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跳，对于</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{i1,i3,i6,i7}</a:t>
            </a:r>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u2</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{i1,i3,i5,i6,i7}</a:t>
            </a:r>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u3</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{i2,i3,i4} </a:t>
            </a:r>
            <a:r>
              <a:rPr lang="en-US" altLang="zh-CN" sz="1200" kern="1200" dirty="0" err="1">
                <a:solidFill>
                  <a:schemeClr val="tx1"/>
                </a:solidFill>
                <a:effectLst/>
                <a:latin typeface="+mn-lt"/>
                <a:ea typeface="+mn-ea"/>
                <a:cs typeface="+mn-cs"/>
              </a:rPr>
              <a:t>Sodd</a:t>
            </a:r>
            <a:r>
              <a:rPr lang="en-US" altLang="zh-CN" sz="1200" kern="1200" dirty="0">
                <a:solidFill>
                  <a:schemeClr val="tx1"/>
                </a:solidFill>
                <a:effectLst/>
                <a:latin typeface="+mn-lt"/>
                <a:ea typeface="+mn-ea"/>
                <a:cs typeface="+mn-cs"/>
              </a:rPr>
              <a:t>+=12 12/7/3&lt;0.5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跳，对于</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{u2,u2,u3,u2,u2}</a:t>
            </a:r>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u2</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{u1,u1,u3,u1,u1}</a:t>
            </a:r>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u3</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{u1,u2} Seven+=12 12/3/3&gt;0.5 </a:t>
            </a:r>
            <a:r>
              <a:rPr lang="en-US" altLang="zh-CN" sz="1200" kern="1200" dirty="0" err="1">
                <a:solidFill>
                  <a:schemeClr val="tx1"/>
                </a:solidFill>
                <a:effectLst/>
                <a:latin typeface="+mn-lt"/>
                <a:ea typeface="+mn-ea"/>
                <a:cs typeface="+mn-cs"/>
              </a:rPr>
              <a:t>leven</a:t>
            </a:r>
            <a:r>
              <a:rPr lang="en-US" altLang="zh-CN"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跳，对于</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18</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u2</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u3</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Sodd</a:t>
            </a:r>
            <a:r>
              <a:rPr lang="en-US" altLang="zh-CN" sz="1200" kern="1200" dirty="0">
                <a:solidFill>
                  <a:schemeClr val="tx1"/>
                </a:solidFill>
                <a:effectLst/>
                <a:latin typeface="+mn-lt"/>
                <a:ea typeface="+mn-ea"/>
                <a:cs typeface="+mn-cs"/>
              </a:rPr>
              <a:t>=39 39/7/3&gt;0.5 </a:t>
            </a:r>
            <a:r>
              <a:rPr lang="en-US" altLang="zh-CN" sz="1200" kern="1200" dirty="0" err="1">
                <a:solidFill>
                  <a:schemeClr val="tx1"/>
                </a:solidFill>
                <a:effectLst/>
                <a:latin typeface="+mn-lt"/>
                <a:ea typeface="+mn-ea"/>
                <a:cs typeface="+mn-cs"/>
              </a:rPr>
              <a:t>lodd</a:t>
            </a:r>
            <a:r>
              <a:rPr lang="en-US" altLang="zh-CN" sz="1200" kern="1200" dirty="0">
                <a:solidFill>
                  <a:schemeClr val="tx1"/>
                </a:solidFill>
                <a:effectLst/>
                <a:latin typeface="+mn-lt"/>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Sodd</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Nitem</a:t>
            </a:r>
            <a:r>
              <a:rPr lang="zh-CN" altLang="en-US" sz="1200" kern="1200" dirty="0">
                <a:solidFill>
                  <a:schemeClr val="tx1"/>
                </a:solidFill>
                <a:effectLst/>
                <a:latin typeface="+mn-lt"/>
                <a:ea typeface="+mn-ea"/>
                <a:cs typeface="+mn-cs"/>
              </a:rPr>
              <a:t>表示在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奇数跳对于第一种语义的交互空间大小，再除以</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，我的理解是</a:t>
            </a:r>
            <a:r>
              <a:rPr lang="en-US" altLang="zh-CN" sz="1200" kern="1200" dirty="0" err="1">
                <a:solidFill>
                  <a:schemeClr val="tx1"/>
                </a:solidFill>
                <a:effectLst/>
                <a:latin typeface="+mn-lt"/>
                <a:ea typeface="+mn-ea"/>
                <a:cs typeface="+mn-cs"/>
              </a:rPr>
              <a:t>Huser</a:t>
            </a:r>
            <a:r>
              <a:rPr lang="zh-CN" altLang="en-US" sz="1200" kern="1200" dirty="0">
                <a:solidFill>
                  <a:schemeClr val="tx1"/>
                </a:solidFill>
                <a:effectLst/>
                <a:latin typeface="+mn-lt"/>
                <a:ea typeface="+mn-ea"/>
                <a:cs typeface="+mn-cs"/>
              </a:rPr>
              <a:t>中平均交互空间，所以我在举例时是除</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。作者根据经验将阈值参数设为</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，所以我举例也是设为</a:t>
            </a:r>
            <a:r>
              <a:rPr lang="en-US" altLang="zh-CN" sz="1200" kern="1200" dirty="0">
                <a:solidFill>
                  <a:schemeClr val="tx1"/>
                </a:solidFill>
                <a:effectLst/>
                <a:latin typeface="+mn-lt"/>
                <a:ea typeface="+mn-ea"/>
                <a:cs typeface="+mn-cs"/>
              </a:rPr>
              <a:t>50%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最后算法输出的</a:t>
            </a:r>
            <a:r>
              <a:rPr lang="en-US" altLang="zh-CN" sz="1200" kern="1200" dirty="0" err="1">
                <a:solidFill>
                  <a:schemeClr val="tx1"/>
                </a:solidFill>
                <a:effectLst/>
                <a:latin typeface="+mn-lt"/>
                <a:ea typeface="+mn-ea"/>
                <a:cs typeface="+mn-cs"/>
              </a:rPr>
              <a:t>lodd</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leven</a:t>
            </a:r>
            <a:r>
              <a:rPr lang="zh-CN" altLang="en-US" sz="1200" kern="1200" dirty="0">
                <a:solidFill>
                  <a:schemeClr val="tx1"/>
                </a:solidFill>
                <a:effectLst/>
                <a:latin typeface="+mn-lt"/>
                <a:ea typeface="+mn-ea"/>
                <a:cs typeface="+mn-cs"/>
              </a:rPr>
              <a:t>是交互空间大小首次达到</a:t>
            </a:r>
            <a:r>
              <a:rPr lang="en-US" altLang="zh-CN" sz="1200" kern="1200" dirty="0">
                <a:solidFill>
                  <a:schemeClr val="tx1"/>
                </a:solidFill>
                <a:effectLst/>
                <a:latin typeface="+mn-lt"/>
                <a:ea typeface="+mn-ea"/>
                <a:cs typeface="+mn-cs"/>
              </a:rPr>
              <a:t>α</a:t>
            </a:r>
            <a:r>
              <a:rPr lang="zh-CN" altLang="en-US" sz="1200" kern="1200" dirty="0">
                <a:solidFill>
                  <a:schemeClr val="tx1"/>
                </a:solidFill>
                <a:effectLst/>
                <a:latin typeface="+mn-lt"/>
                <a:ea typeface="+mn-ea"/>
                <a:cs typeface="+mn-cs"/>
              </a:rPr>
              <a:t>的奇偶层。</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16127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进入第</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部分，模型预测与优化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经过前两个组件，得到了包含足够的层语义好多粒度流行度特征的用户和项目嵌入矩阵。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Euk</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Eik</a:t>
                </a:r>
                <a:r>
                  <a:rPr lang="zh-CN" altLang="en-US" sz="1200" kern="1200" dirty="0">
                    <a:solidFill>
                      <a:schemeClr val="tx1"/>
                    </a:solidFill>
                    <a:effectLst/>
                    <a:latin typeface="+mn-lt"/>
                    <a:ea typeface="+mn-ea"/>
                    <a:cs typeface="+mn-cs"/>
                  </a:rPr>
                  <a:t>分别表示用户和项目在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流行度粒度的嵌入矩阵通过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通过索引这些矩阵中的</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，可以获得目标用户</a:t>
                </a:r>
                <a:r>
                  <a:rPr lang="en-US" altLang="zh-CN" sz="1200" kern="1200" dirty="0">
                    <a:solidFill>
                      <a:schemeClr val="tx1"/>
                    </a:solidFill>
                    <a:effectLst/>
                    <a:latin typeface="+mn-lt"/>
                    <a:ea typeface="+mn-ea"/>
                    <a:cs typeface="+mn-cs"/>
                  </a:rPr>
                  <a:t>u1</a:t>
                </a:r>
                <a:r>
                  <a:rPr lang="zh-CN" altLang="en-US" sz="1200" kern="1200" dirty="0">
                    <a:solidFill>
                      <a:schemeClr val="tx1"/>
                    </a:solidFill>
                    <a:effectLst/>
                    <a:latin typeface="+mn-lt"/>
                    <a:ea typeface="+mn-ea"/>
                    <a:cs typeface="+mn-cs"/>
                  </a:rPr>
                  <a:t>和项目</a:t>
                </a:r>
                <a:r>
                  <a:rPr lang="en-US" altLang="zh-CN" sz="1200" kern="1200" dirty="0">
                    <a:solidFill>
                      <a:schemeClr val="tx1"/>
                    </a:solidFill>
                    <a:effectLst/>
                    <a:latin typeface="+mn-lt"/>
                    <a:ea typeface="+mn-ea"/>
                    <a:cs typeface="+mn-cs"/>
                  </a:rPr>
                  <a:t>i1</a:t>
                </a:r>
                <a:r>
                  <a:rPr lang="zh-CN" altLang="en-US" sz="1200" kern="1200" dirty="0">
                    <a:solidFill>
                      <a:schemeClr val="tx1"/>
                    </a:solidFill>
                    <a:effectLst/>
                    <a:latin typeface="+mn-lt"/>
                    <a:ea typeface="+mn-ea"/>
                    <a:cs typeface="+mn-cs"/>
                  </a:rPr>
                  <a:t>的嵌入表示。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使用一个简单的内积运算来计算多个流行粒度和两层语义下的预测分数，并将它们相加，得到目标用户和项目之间的最终预测分数</a:t>
                </a:r>
                <a:r>
                  <a:rPr lang="en-US" altLang="zh-CN" sz="1200" kern="1200" dirty="0">
                    <a:solidFill>
                      <a:schemeClr val="tx1"/>
                    </a:solidFill>
                    <a:effectLst/>
                    <a:latin typeface="+mn-lt"/>
                    <a:ea typeface="+mn-ea"/>
                    <a:cs typeface="+mn-cs"/>
                  </a:rPr>
                  <a:t>ru1i1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为了便于学习用户偏好的层语义和流行特征，提出了一种分离式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损失来优化模型参数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O</a:t>
                </a:r>
                <a:r>
                  <a:rPr lang="zh-CN" altLang="en-US" sz="1200" kern="1200" dirty="0">
                    <a:solidFill>
                      <a:schemeClr val="tx1"/>
                    </a:solidFill>
                    <a:effectLst/>
                    <a:latin typeface="+mn-lt"/>
                    <a:ea typeface="+mn-ea"/>
                    <a:cs typeface="+mn-cs"/>
                  </a:rPr>
                  <a:t>为训练集，</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为（左上角集合）里的嵌入矩阵。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在不考虑流行度粒度的情况下，（</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）损失函数的核心（</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）转化为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损失函数的目标本质上是最大化，也就是说，在单独和联合考虑两层语义时，最大化正样本和负样本之间的距离。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这一推导表明，分离式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损失可以明确地捕获与在不同语义内部和之间用户偏好建模相关的信号。此外，这种分离</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损失的联合学习还同时考虑了流行度特征的不同粒度的影响，从而将其纳入用户偏好建模过程。</a:t>
                </a: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包括许多方面，比如价格、质量等。</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集合有</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个元素，在这里，用户和物品使用的集合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相同。</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这一层使用嵌入层的输出</a:t>
                </a:r>
                <a:r>
                  <a:rPr lang="en-US" altLang="zh-CN" sz="1200" kern="1200" dirty="0">
                    <a:solidFill>
                      <a:schemeClr val="tx1"/>
                    </a:solidFill>
                    <a:effectLst/>
                    <a:latin typeface="+mn-lt"/>
                    <a:ea typeface="+mn-ea"/>
                    <a:cs typeface="+mn-cs"/>
                  </a:rPr>
                  <a:t>Mu Mi</a:t>
                </a:r>
                <a:r>
                  <a:rPr lang="zh-CN" altLang="en-US" sz="1200" kern="1200" dirty="0">
                    <a:solidFill>
                      <a:schemeClr val="tx1"/>
                    </a:solidFill>
                    <a:effectLst/>
                    <a:latin typeface="+mn-lt"/>
                    <a:ea typeface="+mn-ea"/>
                    <a:cs typeface="+mn-cs"/>
                  </a:rPr>
                  <a:t>分别得到方面级别的用户表达</a:t>
                </a:r>
                <a:r>
                  <a:rPr lang="en-US" altLang="zh-CN" sz="1200" kern="1200" dirty="0">
                    <a:solidFill>
                      <a:schemeClr val="tx1"/>
                    </a:solidFill>
                    <a:effectLst/>
                    <a:latin typeface="+mn-lt"/>
                    <a:ea typeface="+mn-ea"/>
                    <a:cs typeface="+mn-cs"/>
                  </a:rPr>
                  <a:t>Pu={</a:t>
                </a:r>
                <a:r>
                  <a:rPr lang="en-US" altLang="zh-CN" sz="1200" kern="1200" dirty="0" err="1">
                    <a:solidFill>
                      <a:schemeClr val="tx1"/>
                    </a:solidFill>
                    <a:effectLst/>
                    <a:latin typeface="+mn-lt"/>
                    <a:ea typeface="+mn-ea"/>
                    <a:cs typeface="+mn-cs"/>
                  </a:rPr>
                  <a:t>pua|a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 Qi={</a:t>
                </a:r>
                <a:r>
                  <a:rPr lang="en-US" altLang="zh-CN" sz="1200" kern="1200" dirty="0" err="1">
                    <a:solidFill>
                      <a:schemeClr val="tx1"/>
                    </a:solidFill>
                    <a:effectLst/>
                    <a:latin typeface="+mn-lt"/>
                    <a:ea typeface="+mn-ea"/>
                    <a:cs typeface="+mn-cs"/>
                  </a:rPr>
                  <a:t>qia</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回想一下嵌入层的输入</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包括用户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过去所有交互过的物品的评论，这些评论里包含着方面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的观点，物品文本</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也描述了物品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相对于</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的属性。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在这一层中需要学习方面集合</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包括哪些，和方面级别表示（也就是类似“喜欢”“一般”“不喜欢”的表示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由于词汇表</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中的所有单词在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方面共享相同的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维向量，所以在这层使用一个方面特定的单词投影矩阵</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ℝ^(d×</a:t>
                </a:r>
                <a:r>
                  <a:rPr lang="en-US" altLang="zh-CN" sz="1200" b="0" i="0">
                    <a:solidFill>
                      <a:schemeClr val="bg2">
                        <a:lumMod val="50000"/>
                      </a:schemeClr>
                    </a:solidFill>
                    <a:latin typeface="Cambria Math" panose="02040503050406030204" pitchFamily="18" charset="0"/>
                  </a:rPr>
                  <a:t>ℎ_1 )</a:t>
                </a:r>
                <a:r>
                  <a:rPr lang="zh-CN" altLang="en-US" sz="1200" b="0" i="0">
                    <a:solidFill>
                      <a:schemeClr val="bg2">
                        <a:lumMod val="50000"/>
                      </a:schemeClr>
                    </a:solidFill>
                    <a:latin typeface="Cambria Math" panose="02040503050406030204" pitchFamily="18" charset="0"/>
                  </a:rPr>
                  <a:t> 以</a:t>
                </a:r>
                <a:r>
                  <a:rPr lang="zh-CN" altLang="en-US" sz="1200" dirty="0"/>
                  <a:t>允许单词相对于目标方面</a:t>
                </a:r>
                <a:r>
                  <a:rPr lang="en-US" altLang="zh-CN" sz="1200" dirty="0"/>
                  <a:t>a </a:t>
                </a:r>
                <a:r>
                  <a:rPr lang="zh-CN" altLang="en-US" sz="1200" dirty="0"/>
                  <a:t>有不同的表示。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Mu[</a:t>
                </a:r>
                <a:r>
                  <a:rPr lang="en-US" altLang="zh-CN" sz="1200" dirty="0" err="1"/>
                  <a:t>i</a:t>
                </a:r>
                <a:r>
                  <a:rPr lang="en-US" altLang="zh-CN" sz="1200" dirty="0"/>
                  <a:t>]</a:t>
                </a:r>
                <a:r>
                  <a:rPr lang="zh-CN" altLang="en-US" sz="1200" dirty="0"/>
                  <a:t>是</a:t>
                </a:r>
                <a:r>
                  <a:rPr lang="en-US" altLang="zh-CN" sz="1200" dirty="0"/>
                  <a:t>Mu</a:t>
                </a:r>
                <a:r>
                  <a:rPr lang="zh-CN" altLang="en-US" sz="1200" dirty="0"/>
                  <a:t>中第</a:t>
                </a:r>
                <a:r>
                  <a:rPr lang="en-US" altLang="zh-CN" sz="1200" dirty="0" err="1"/>
                  <a:t>i</a:t>
                </a:r>
                <a:r>
                  <a:rPr lang="zh-CN" altLang="en-US" sz="1200" dirty="0"/>
                  <a:t>个单词的</a:t>
                </a:r>
                <a:r>
                  <a:rPr lang="en-US" altLang="zh-CN" sz="1200" dirty="0"/>
                  <a:t>embedding</a:t>
                </a:r>
                <a:r>
                  <a:rPr lang="zh-CN" altLang="en-US" sz="1200" dirty="0"/>
                  <a:t>，是一个</a:t>
                </a:r>
                <a:r>
                  <a:rPr lang="en-US" altLang="zh-CN" sz="1200" dirty="0"/>
                  <a:t>d</a:t>
                </a:r>
                <a:r>
                  <a:rPr lang="zh-CN" altLang="en-US" sz="1200" dirty="0"/>
                  <a:t>维向量，</a:t>
                </a:r>
                <a:r>
                  <a:rPr lang="en-US" altLang="zh-CN" sz="1200" dirty="0" err="1"/>
                  <a:t>Mua</a:t>
                </a:r>
                <a:r>
                  <a:rPr lang="en-US" altLang="zh-CN" sz="1200" dirty="0"/>
                  <a:t>[</a:t>
                </a:r>
                <a:r>
                  <a:rPr lang="en-US" altLang="zh-CN" sz="1200" dirty="0" err="1"/>
                  <a:t>i</a:t>
                </a:r>
                <a:r>
                  <a:rPr lang="en-US" altLang="zh-CN" sz="1200" dirty="0"/>
                  <a:t>]</a:t>
                </a:r>
                <a:r>
                  <a:rPr lang="zh-CN" altLang="en-US" sz="1200" dirty="0"/>
                  <a:t>为用户</a:t>
                </a:r>
                <a:r>
                  <a:rPr lang="en-US" altLang="zh-CN" sz="1200" dirty="0"/>
                  <a:t>u</a:t>
                </a:r>
                <a:r>
                  <a:rPr lang="zh-CN" altLang="en-US" sz="1200" dirty="0"/>
                  <a:t>文档矩阵</a:t>
                </a:r>
                <a:r>
                  <a:rPr lang="en-US" altLang="zh-CN" sz="1200" dirty="0"/>
                  <a:t>Mu</a:t>
                </a:r>
                <a:r>
                  <a:rPr lang="zh-CN" altLang="en-US" sz="1200" dirty="0"/>
                  <a:t>中第</a:t>
                </a:r>
                <a:r>
                  <a:rPr lang="en-US" altLang="zh-CN" sz="1200" dirty="0" err="1"/>
                  <a:t>i</a:t>
                </a:r>
                <a:r>
                  <a:rPr lang="zh-CN" altLang="en-US" sz="1200" dirty="0"/>
                  <a:t>个单词在方面</a:t>
                </a:r>
                <a:r>
                  <a:rPr lang="en-US" altLang="zh-CN" sz="1200" dirty="0"/>
                  <a:t>a</a:t>
                </a:r>
                <a:r>
                  <a:rPr lang="zh-CN" altLang="en-US" sz="1200" dirty="0"/>
                  <a:t>下的表示。一篇文档也就是评论合集一共有</a:t>
                </a:r>
                <a:r>
                  <a:rPr lang="en-US" altLang="zh-CN" sz="1200" dirty="0"/>
                  <a:t>n</a:t>
                </a:r>
                <a:r>
                  <a:rPr lang="zh-CN" altLang="en-US" sz="1200" dirty="0"/>
                  <a:t>个单词，所以</a:t>
                </a:r>
                <a:r>
                  <a:rPr lang="en-US" altLang="zh-CN" sz="1200" dirty="0" err="1"/>
                  <a:t>Mua</a:t>
                </a:r>
                <a:r>
                  <a:rPr lang="zh-CN" altLang="en-US" sz="1200" dirty="0"/>
                  <a:t>∈</a:t>
                </a:r>
                <a:r>
                  <a:rPr lang="en-US" altLang="zh-CN" sz="1200" dirty="0"/>
                  <a:t>n*h1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Wa</a:t>
                </a:r>
                <a:r>
                  <a:rPr lang="zh-CN" altLang="en-US" sz="1200" dirty="0"/>
                  <a:t>是单词级别特殊方面映射矩阵（</a:t>
                </a:r>
                <a:r>
                  <a:rPr lang="en-US" altLang="zh-CN" sz="1200" dirty="0"/>
                  <a:t>aspect-specific word projection matrix</a:t>
                </a:r>
                <a:r>
                  <a:rPr lang="zh-CN" altLang="en-US" sz="1200" dirty="0"/>
                  <a:t>），表达在</a:t>
                </a:r>
                <a:r>
                  <a:rPr lang="en-US" altLang="zh-CN" sz="1200" dirty="0"/>
                  <a:t>a</a:t>
                </a:r>
                <a:r>
                  <a:rPr lang="zh-CN" altLang="en-US" sz="1200" dirty="0"/>
                  <a:t>方面时单词的含义。</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这一步与</a:t>
                </a:r>
                <a:r>
                  <a:rPr lang="zh-CN" altLang="en-US" sz="1200" b="1" dirty="0"/>
                  <a:t>直觉</a:t>
                </a:r>
                <a:r>
                  <a:rPr lang="en-US" altLang="zh-CN" sz="1200" b="1" dirty="0"/>
                  <a:t>2</a:t>
                </a:r>
                <a:r>
                  <a:rPr lang="zh-CN" altLang="en-US" sz="1200" dirty="0"/>
                  <a:t>相对应，同一词汇在不同方面的句子中含义不同。</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如果考虑全部</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个方面，总结果就是</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𝐾×𝑛</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ℎ_1 )</a:t>
                </a:r>
                <a:r>
                  <a:rPr lang="zh-CN" altLang="en-US" sz="1200" kern="1200" dirty="0">
                    <a:solidFill>
                      <a:schemeClr val="tx1"/>
                    </a:solidFill>
                    <a:effectLst/>
                    <a:latin typeface="+mn-lt"/>
                    <a:ea typeface="+mn-ea"/>
                    <a:cs typeface="+mn-cs"/>
                  </a:rPr>
                  <a:t>的矩阵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都有一个</a:t>
                </a:r>
                <a:r>
                  <a:rPr lang="en-US" altLang="zh-CN" sz="1200" kern="1200" dirty="0">
                    <a:solidFill>
                      <a:schemeClr val="tx1"/>
                    </a:solidFill>
                    <a:effectLst/>
                    <a:latin typeface="+mn-lt"/>
                    <a:ea typeface="+mn-ea"/>
                    <a:cs typeface="+mn-cs"/>
                  </a:rPr>
                  <a:t>embedding </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a:t>
                </a:r>
                <a:r>
                  <a:rPr lang="en-US" altLang="zh-CN" sz="1200" i="0">
                    <a:solidFill>
                      <a:schemeClr val="bg2">
                        <a:lumMod val="50000"/>
                      </a:schemeClr>
                    </a:solidFill>
                    <a:latin typeface="Cambria Math" panose="02040503050406030204" pitchFamily="18" charset="0"/>
                  </a:rPr>
                  <a:t>ℝ^(</a:t>
                </a:r>
                <a:r>
                  <a:rPr lang="en-US" altLang="zh-CN" sz="1200" b="0" i="0">
                    <a:solidFill>
                      <a:schemeClr val="bg2">
                        <a:lumMod val="50000"/>
                      </a:schemeClr>
                    </a:solidFill>
                    <a:latin typeface="Cambria Math" panose="02040503050406030204" pitchFamily="18" charset="0"/>
                  </a:rPr>
                  <a:t>1×𝑐(</a:t>
                </a:r>
                <a:r>
                  <a:rPr lang="en-US" altLang="zh-CN" sz="1200" i="0">
                    <a:solidFill>
                      <a:schemeClr val="bg2">
                        <a:lumMod val="50000"/>
                      </a:schemeClr>
                    </a:solidFill>
                    <a:latin typeface="Cambria Math" panose="02040503050406030204" pitchFamily="18" charset="0"/>
                  </a:rPr>
                  <a:t>×</a:t>
                </a:r>
                <a:r>
                  <a:rPr lang="en-US" altLang="zh-CN" sz="1200" b="0" i="0">
                    <a:solidFill>
                      <a:schemeClr val="bg2">
                        <a:lumMod val="50000"/>
                      </a:schemeClr>
                    </a:solidFill>
                    <a:latin typeface="Cambria Math" panose="02040503050406030204" pitchFamily="18" charset="0"/>
                  </a:rPr>
                  <a:t>ℎ_1))</a:t>
                </a:r>
                <a:r>
                  <a:rPr lang="zh-CN" altLang="en-US"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是一个超参数，</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为窗口大小，对应</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，如果 这是方面相关的词汇，需要看其局部上下文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得到对于用户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评论在方面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的空间中第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的重要性。括号里分号表示串联。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为该层学习得到的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将</a:t>
                </a:r>
                <a:r>
                  <a:rPr lang="en-US" altLang="zh-CN" sz="1200" kern="1200" dirty="0" err="1">
                    <a:solidFill>
                      <a:schemeClr val="tx1"/>
                    </a:solidFill>
                    <a:effectLst/>
                    <a:latin typeface="+mn-lt"/>
                    <a:ea typeface="+mn-ea"/>
                    <a:cs typeface="+mn-cs"/>
                  </a:rPr>
                  <a:t>va</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zuai</a:t>
                </a:r>
                <a:r>
                  <a:rPr lang="zh-CN" altLang="en-US" sz="1200" kern="1200" dirty="0">
                    <a:solidFill>
                      <a:schemeClr val="tx1"/>
                    </a:solidFill>
                    <a:effectLst/>
                    <a:latin typeface="+mn-lt"/>
                    <a:ea typeface="+mn-ea"/>
                    <a:cs typeface="+mn-cs"/>
                  </a:rPr>
                  <a:t>内积，使用</a:t>
                </a:r>
                <a:r>
                  <a:rPr lang="en-US" altLang="zh-CN" sz="1200" kern="1200" dirty="0" err="1">
                    <a:solidFill>
                      <a:schemeClr val="tx1"/>
                    </a:solidFill>
                    <a:effectLst/>
                    <a:latin typeface="+mn-lt"/>
                    <a:ea typeface="+mn-ea"/>
                    <a:cs typeface="+mn-cs"/>
                  </a:rPr>
                  <a:t>softmax</a:t>
                </a:r>
                <a:r>
                  <a:rPr lang="zh-CN" altLang="en-US" sz="1200" kern="1200" dirty="0">
                    <a:solidFill>
                      <a:schemeClr val="tx1"/>
                    </a:solidFill>
                    <a:effectLst/>
                    <a:latin typeface="+mn-lt"/>
                    <a:ea typeface="+mn-ea"/>
                    <a:cs typeface="+mn-cs"/>
                  </a:rPr>
                  <a:t>计算注意力</a:t>
                </a:r>
                <a:r>
                  <a:rPr lang="en-US" altLang="zh-CN" sz="1200" kern="1200" dirty="0">
                    <a:solidFill>
                      <a:schemeClr val="tx1"/>
                    </a:solidFill>
                    <a:effectLst/>
                    <a:latin typeface="+mn-lt"/>
                    <a:ea typeface="+mn-ea"/>
                    <a:cs typeface="+mn-cs"/>
                  </a:rPr>
                  <a:t>attn</a:t>
                </a:r>
                <a:r>
                  <a:rPr lang="zh-CN" altLang="en-US" sz="1200" kern="1200" dirty="0">
                    <a:solidFill>
                      <a:schemeClr val="tx1"/>
                    </a:solidFill>
                    <a:effectLst/>
                    <a:latin typeface="+mn-lt"/>
                    <a:ea typeface="+mn-ea"/>
                    <a:cs typeface="+mn-cs"/>
                  </a:rPr>
                  <a:t>，得到了第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个单词在方面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上有多重要。就类似于</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作为卷积核在文档</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上滑动求特征。本质上文档中第</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个词的重要性取决于单词本身及其周围的单词（这一点对应着</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最后考虑到文章中每个单词的重要性（对应于</a:t>
                </a:r>
                <a:r>
                  <a:rPr lang="zh-CN" altLang="en-US" sz="1200" b="1" kern="1200" dirty="0">
                    <a:solidFill>
                      <a:schemeClr val="tx1"/>
                    </a:solidFill>
                    <a:effectLst/>
                    <a:latin typeface="+mn-lt"/>
                    <a:ea typeface="+mn-ea"/>
                    <a:cs typeface="+mn-cs"/>
                  </a:rPr>
                  <a:t>直觉</a:t>
                </a:r>
                <a:r>
                  <a:rPr lang="en-US" altLang="zh-CN" sz="1200" b="1"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），可以加权求和，得到用户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在方面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的表达</a:t>
                </a:r>
                <a:r>
                  <a:rPr lang="en-US" altLang="zh-CN" sz="1200" kern="1200" dirty="0" err="1">
                    <a:solidFill>
                      <a:schemeClr val="tx1"/>
                    </a:solidFill>
                    <a:effectLst/>
                    <a:latin typeface="+mn-lt"/>
                    <a:ea typeface="+mn-ea"/>
                    <a:cs typeface="+mn-cs"/>
                  </a:rPr>
                  <a:t>pua</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对于物品的</a:t>
                </a:r>
                <a:r>
                  <a:rPr lang="en-US" altLang="zh-CN" sz="1200" kern="1200" dirty="0" err="1">
                    <a:solidFill>
                      <a:schemeClr val="tx1"/>
                    </a:solidFill>
                    <a:effectLst/>
                    <a:latin typeface="+mn-lt"/>
                    <a:ea typeface="+mn-ea"/>
                    <a:cs typeface="+mn-cs"/>
                  </a:rPr>
                  <a:t>qia</a:t>
                </a:r>
                <a:r>
                  <a:rPr lang="zh-CN" altLang="en-US" sz="1200" kern="1200" dirty="0">
                    <a:solidFill>
                      <a:schemeClr val="tx1"/>
                    </a:solidFill>
                    <a:effectLst/>
                    <a:latin typeface="+mn-lt"/>
                    <a:ea typeface="+mn-ea"/>
                    <a:cs typeface="+mn-cs"/>
                  </a:rPr>
                  <a:t>同理可得</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本层需要学习的参数</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va</a:t>
                </a:r>
                <a:r>
                  <a:rPr lang="zh-CN" altLang="en-US" sz="1200" kern="1200" dirty="0">
                    <a:solidFill>
                      <a:schemeClr val="tx1"/>
                    </a:solidFill>
                    <a:effectLst/>
                    <a:latin typeface="+mn-lt"/>
                    <a:ea typeface="+mn-ea"/>
                    <a:cs typeface="+mn-cs"/>
                  </a:rPr>
                  <a:t>均由浅蓝色底色标出，对于每个方面</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均学习得到两个参数，故总共学习得到</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Wa</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a:t>
                </a:r>
                <a:r>
                  <a:rPr lang="en-US" altLang="zh-CN" sz="1200" kern="1200" dirty="0" err="1">
                    <a:solidFill>
                      <a:schemeClr val="tx1"/>
                    </a:solidFill>
                    <a:effectLst/>
                    <a:latin typeface="+mn-lt"/>
                    <a:ea typeface="+mn-ea"/>
                    <a:cs typeface="+mn-cs"/>
                  </a:rPr>
                  <a:t>va</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405973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多级叠加训练</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为了有效地将多粒度的流行度特征融入到嵌入生成中，加快训练收敛速度，作者提出了一种多级堆叠训练方法，该方法根据流行度特征的粒度将整个框架划分为多个训练阶段</a:t>
            </a:r>
            <a:r>
              <a:rPr lang="zh-CN" altLang="en-US" sz="1200" b="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如图所示。</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接下来，将介绍每个训练阶段的模型优化细节，每个训练阶段的模型都可以独立地执行推荐任务。</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首先考虑粗粒度流行度特征的学习（因为这样可以加速模型训练的收敛，实验部分有验证）</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先选择最大流行度粒度嵌入矩阵也就是</a:t>
            </a:r>
            <a:r>
              <a:rPr lang="en-US" altLang="zh-CN" sz="1200" kern="1200" dirty="0">
                <a:solidFill>
                  <a:schemeClr val="tx1"/>
                </a:solidFill>
                <a:effectLst/>
                <a:latin typeface="+mn-lt"/>
                <a:ea typeface="+mn-ea"/>
                <a:cs typeface="+mn-cs"/>
              </a:rPr>
              <a:t>k=K</a:t>
            </a:r>
            <a:r>
              <a:rPr lang="zh-CN" altLang="en-US" sz="1200" kern="1200" dirty="0">
                <a:solidFill>
                  <a:schemeClr val="tx1"/>
                </a:solidFill>
                <a:effectLst/>
                <a:latin typeface="+mn-lt"/>
                <a:ea typeface="+mn-ea"/>
                <a:cs typeface="+mn-cs"/>
              </a:rPr>
              <a:t>的时候，（</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），然后使用</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索引，得到目标</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的嵌入</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使用分离式</a:t>
            </a:r>
            <a:r>
              <a:rPr lang="en-US" altLang="zh-CN" sz="1200" kern="1200" dirty="0">
                <a:solidFill>
                  <a:schemeClr val="tx1"/>
                </a:solidFill>
                <a:effectLst/>
                <a:latin typeface="+mn-lt"/>
                <a:ea typeface="+mn-ea"/>
                <a:cs typeface="+mn-cs"/>
              </a:rPr>
              <a:t>BPR</a:t>
            </a:r>
            <a:r>
              <a:rPr lang="zh-CN" altLang="en-US" sz="1200" kern="1200" dirty="0">
                <a:solidFill>
                  <a:schemeClr val="tx1"/>
                </a:solidFill>
                <a:effectLst/>
                <a:latin typeface="+mn-lt"/>
                <a:ea typeface="+mn-ea"/>
                <a:cs typeface="+mn-cs"/>
              </a:rPr>
              <a:t>损失去优化模型参数，</a:t>
            </a:r>
            <a:r>
              <a:rPr lang="en-US" altLang="zh-CN" sz="1200" kern="1200" dirty="0">
                <a:solidFill>
                  <a:schemeClr val="tx1"/>
                </a:solidFill>
                <a:effectLst/>
                <a:latin typeface="+mn-lt"/>
                <a:ea typeface="+mn-ea"/>
                <a:cs typeface="+mn-cs"/>
              </a:rPr>
              <a:t>H1</a:t>
            </a:r>
            <a:r>
              <a:rPr lang="zh-CN" altLang="en-US" sz="1200" kern="1200" dirty="0">
                <a:solidFill>
                  <a:schemeClr val="tx1"/>
                </a:solidFill>
                <a:effectLst/>
                <a:latin typeface="+mn-lt"/>
                <a:ea typeface="+mn-ea"/>
                <a:cs typeface="+mn-cs"/>
              </a:rPr>
              <a:t>就是，表示在前训练阶段在层</a:t>
            </a:r>
            <a:r>
              <a:rPr lang="en-US" altLang="zh-CN" sz="1200" kern="1200" dirty="0" err="1">
                <a:solidFill>
                  <a:schemeClr val="tx1"/>
                </a:solidFill>
                <a:effectLst/>
                <a:latin typeface="+mn-lt"/>
                <a:ea typeface="+mn-ea"/>
                <a:cs typeface="+mn-cs"/>
              </a:rPr>
              <a:t>lodd</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leven</a:t>
            </a:r>
            <a:r>
              <a:rPr lang="zh-CN" altLang="en-US" sz="1200" kern="1200" dirty="0">
                <a:solidFill>
                  <a:schemeClr val="tx1"/>
                </a:solidFill>
                <a:effectLst/>
                <a:latin typeface="+mn-lt"/>
                <a:ea typeface="+mn-ea"/>
                <a:cs typeface="+mn-cs"/>
              </a:rPr>
              <a:t>中可训练的嵌入表示。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当第一训练阶段充分捕获了粗粒度的流行度特征时，在后续训练中重点学习更细粒度的特征，然后将这些特征叠加在前一个训练之上，以实现多粒度特征和协作信号的联合学习。</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假设当前训练阶段是</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，得到相应粒度下的嵌入矩阵为</a:t>
            </a:r>
            <a:r>
              <a:rPr lang="zh-CN" altLang="en-US" sz="1200" b="1" kern="1200" dirty="0">
                <a:solidFill>
                  <a:schemeClr val="tx1"/>
                </a:solidFill>
                <a:effectLst/>
                <a:latin typeface="+mn-lt"/>
                <a:ea typeface="+mn-ea"/>
                <a:cs typeface="+mn-cs"/>
              </a:rPr>
              <a:t>（点）</a:t>
            </a:r>
            <a:endParaRPr lang="en-US" altLang="zh-CN" sz="1200" b="1"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同理（</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索引得到目标</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item</a:t>
            </a:r>
            <a:r>
              <a:rPr lang="zh-CN" altLang="en-US" sz="1200" kern="1200" dirty="0">
                <a:solidFill>
                  <a:schemeClr val="tx1"/>
                </a:solidFill>
                <a:effectLst/>
                <a:latin typeface="+mn-lt"/>
                <a:ea typeface="+mn-ea"/>
                <a:cs typeface="+mn-cs"/>
              </a:rPr>
              <a:t>的嵌入。</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此外，该阶段的预测和目标函数可以看作是前一个训练阶段之上的一个堆栈。当前训练阶段的预测函数为（</a:t>
            </a:r>
            <a:r>
              <a:rPr lang="zh-CN" altLang="en-US" sz="1200" b="1" kern="1200" dirty="0">
                <a:solidFill>
                  <a:schemeClr val="tx1"/>
                </a:solidFill>
                <a:effectLst/>
                <a:latin typeface="+mn-lt"/>
                <a:ea typeface="+mn-ea"/>
                <a:cs typeface="+mn-cs"/>
              </a:rPr>
              <a:t>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损失函数为</a:t>
            </a:r>
            <a:r>
              <a:rPr lang="zh-CN" altLang="en-US" sz="1200" b="1" kern="1200" dirty="0">
                <a:solidFill>
                  <a:schemeClr val="tx1"/>
                </a:solidFill>
                <a:effectLst/>
                <a:latin typeface="+mn-lt"/>
                <a:ea typeface="+mn-ea"/>
                <a:cs typeface="+mn-cs"/>
              </a:rPr>
              <a:t>（点）</a:t>
            </a:r>
            <a:endParaRPr lang="en-US" altLang="zh-CN" sz="1200" b="1" kern="1200" dirty="0">
              <a:solidFill>
                <a:schemeClr val="tx1"/>
              </a:solidFill>
              <a:effectLst/>
              <a:latin typeface="+mn-lt"/>
              <a:ea typeface="+mn-ea"/>
              <a:cs typeface="+mn-cs"/>
            </a:endParaRPr>
          </a:p>
          <a:p>
            <a:pPr marL="0" indent="0">
              <a:buNone/>
            </a:pPr>
            <a:endParaRPr lang="en-US" altLang="zh-CN" sz="1200" b="0" kern="1200" dirty="0">
              <a:solidFill>
                <a:schemeClr val="tx1"/>
              </a:solidFill>
              <a:effectLst/>
              <a:latin typeface="+mn-lt"/>
              <a:ea typeface="+mn-ea"/>
              <a:cs typeface="+mn-cs"/>
            </a:endParaRPr>
          </a:p>
          <a:p>
            <a:pPr marL="0" indent="0">
              <a:buNone/>
            </a:pPr>
            <a:r>
              <a:rPr lang="zh-CN" altLang="en-US" sz="1200" b="0" kern="1200" dirty="0">
                <a:solidFill>
                  <a:schemeClr val="tx1"/>
                </a:solidFill>
                <a:effectLst/>
                <a:latin typeface="+mn-lt"/>
                <a:ea typeface="+mn-ea"/>
                <a:cs typeface="+mn-cs"/>
              </a:rPr>
              <a:t>当</a:t>
            </a:r>
            <a:r>
              <a:rPr lang="en-US" altLang="zh-CN" sz="1200" b="0" kern="1200" dirty="0">
                <a:solidFill>
                  <a:schemeClr val="tx1"/>
                </a:solidFill>
                <a:effectLst/>
                <a:latin typeface="+mn-lt"/>
                <a:ea typeface="+mn-ea"/>
                <a:cs typeface="+mn-cs"/>
              </a:rPr>
              <a:t>p=K+1</a:t>
            </a:r>
            <a:r>
              <a:rPr lang="zh-CN" altLang="en-US" sz="1200" b="0" kern="1200" dirty="0">
                <a:solidFill>
                  <a:schemeClr val="tx1"/>
                </a:solidFill>
                <a:effectLst/>
                <a:latin typeface="+mn-lt"/>
                <a:ea typeface="+mn-ea"/>
                <a:cs typeface="+mn-cs"/>
              </a:rPr>
              <a:t>时，堆叠训练了</a:t>
            </a:r>
            <a:r>
              <a:rPr lang="en-US" altLang="zh-CN" sz="1200" b="0" kern="1200" dirty="0">
                <a:solidFill>
                  <a:schemeClr val="tx1"/>
                </a:solidFill>
                <a:effectLst/>
                <a:latin typeface="+mn-lt"/>
                <a:ea typeface="+mn-ea"/>
                <a:cs typeface="+mn-cs"/>
              </a:rPr>
              <a:t>K+1</a:t>
            </a:r>
            <a:r>
              <a:rPr lang="zh-CN" altLang="en-US" sz="1200" b="0" kern="1200" dirty="0">
                <a:solidFill>
                  <a:schemeClr val="tx1"/>
                </a:solidFill>
                <a:effectLst/>
                <a:latin typeface="+mn-lt"/>
                <a:ea typeface="+mn-ea"/>
                <a:cs typeface="+mn-cs"/>
              </a:rPr>
              <a:t>层，损失函数就和上一张</a:t>
            </a:r>
            <a:r>
              <a:rPr lang="en-US" altLang="zh-CN" sz="1200" b="0" kern="1200" dirty="0">
                <a:solidFill>
                  <a:schemeClr val="tx1"/>
                </a:solidFill>
                <a:effectLst/>
                <a:latin typeface="+mn-lt"/>
                <a:ea typeface="+mn-ea"/>
                <a:cs typeface="+mn-cs"/>
              </a:rPr>
              <a:t>ppt</a:t>
            </a:r>
            <a:r>
              <a:rPr lang="zh-CN" altLang="en-US" sz="1200" b="0" kern="1200" dirty="0">
                <a:solidFill>
                  <a:schemeClr val="tx1"/>
                </a:solidFill>
                <a:effectLst/>
                <a:latin typeface="+mn-lt"/>
                <a:ea typeface="+mn-ea"/>
                <a:cs typeface="+mn-cs"/>
              </a:rPr>
              <a:t>的损失函数</a:t>
            </a:r>
            <a:r>
              <a:rPr lang="zh-CN" altLang="en-US" sz="1200" b="1" kern="1200" dirty="0">
                <a:solidFill>
                  <a:schemeClr val="tx1"/>
                </a:solidFill>
                <a:effectLst/>
                <a:latin typeface="+mn-lt"/>
                <a:ea typeface="+mn-ea"/>
                <a:cs typeface="+mn-cs"/>
              </a:rPr>
              <a:t>（点）</a:t>
            </a:r>
            <a:r>
              <a:rPr lang="zh-CN" altLang="en-US" sz="1200" b="0" kern="1200" dirty="0">
                <a:solidFill>
                  <a:schemeClr val="tx1"/>
                </a:solidFill>
                <a:effectLst/>
                <a:latin typeface="+mn-lt"/>
                <a:ea typeface="+mn-ea"/>
                <a:cs typeface="+mn-cs"/>
              </a:rPr>
              <a:t>得到的结果是一样的，但是这样分级训练收敛速度会更快。</a:t>
            </a:r>
            <a:endParaRPr lang="en-US" altLang="zh-CN"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9179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整体性能比较。</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BPRMF</a:t>
            </a:r>
            <a:r>
              <a:rPr lang="zh-CN" altLang="en-US" sz="1200" kern="1200" dirty="0">
                <a:solidFill>
                  <a:schemeClr val="tx1"/>
                </a:solidFill>
                <a:effectLst/>
                <a:latin typeface="+mn-lt"/>
                <a:ea typeface="+mn-ea"/>
                <a:cs typeface="+mn-cs"/>
              </a:rPr>
              <a:t>在所有情况下都表现最差，表明简单的内积无法捕获在用户</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项目图中节点间复杂的交互。</a:t>
            </a:r>
            <a:r>
              <a:rPr lang="en-US" altLang="zh-CN" sz="1200" kern="1200" dirty="0" err="1">
                <a:solidFill>
                  <a:schemeClr val="tx1"/>
                </a:solidFill>
                <a:effectLst/>
                <a:latin typeface="+mn-lt"/>
                <a:ea typeface="+mn-ea"/>
                <a:cs typeface="+mn-cs"/>
              </a:rPr>
              <a:t>NeuMF</a:t>
            </a:r>
            <a:r>
              <a:rPr lang="zh-CN" altLang="en-US" sz="1200" kern="1200" dirty="0">
                <a:solidFill>
                  <a:schemeClr val="tx1"/>
                </a:solidFill>
                <a:effectLst/>
                <a:latin typeface="+mn-lt"/>
                <a:ea typeface="+mn-ea"/>
                <a:cs typeface="+mn-cs"/>
              </a:rPr>
              <a:t>在所有数据集上都优于</a:t>
            </a:r>
            <a:r>
              <a:rPr lang="en-US" altLang="zh-CN" sz="1200" kern="1200" dirty="0">
                <a:solidFill>
                  <a:schemeClr val="tx1"/>
                </a:solidFill>
                <a:effectLst/>
                <a:latin typeface="+mn-lt"/>
                <a:ea typeface="+mn-ea"/>
                <a:cs typeface="+mn-cs"/>
              </a:rPr>
              <a:t>BPRMF</a:t>
            </a:r>
            <a:r>
              <a:rPr lang="zh-CN" altLang="en-US" sz="1200" kern="1200" dirty="0">
                <a:solidFill>
                  <a:schemeClr val="tx1"/>
                </a:solidFill>
                <a:effectLst/>
                <a:latin typeface="+mn-lt"/>
                <a:ea typeface="+mn-ea"/>
                <a:cs typeface="+mn-cs"/>
              </a:rPr>
              <a:t>，这验证了使用非线性神经网络可以提取节点之间复杂和非线性的连接。</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GC-MC</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数据集上的表现优于</a:t>
            </a:r>
            <a:r>
              <a:rPr lang="en-US" altLang="zh-CN" sz="1200" kern="1200" dirty="0" err="1">
                <a:solidFill>
                  <a:schemeClr val="tx1"/>
                </a:solidFill>
                <a:effectLst/>
                <a:latin typeface="+mn-lt"/>
                <a:ea typeface="+mn-ea"/>
                <a:cs typeface="+mn-cs"/>
              </a:rPr>
              <a:t>NeuMF</a:t>
            </a:r>
            <a:r>
              <a:rPr lang="zh-CN" altLang="en-US" sz="1200" kern="1200" dirty="0">
                <a:solidFill>
                  <a:schemeClr val="tx1"/>
                </a:solidFill>
                <a:effectLst/>
                <a:latin typeface="+mn-lt"/>
                <a:ea typeface="+mn-ea"/>
                <a:cs typeface="+mn-cs"/>
              </a:rPr>
              <a:t>，这验证了使用一阶</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合并单跳邻居可以提高模型性能。然而，在</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数据集上，</a:t>
            </a:r>
            <a:r>
              <a:rPr lang="en-US" altLang="zh-CN" sz="1200" kern="1200" dirty="0">
                <a:solidFill>
                  <a:schemeClr val="tx1"/>
                </a:solidFill>
                <a:effectLst/>
                <a:latin typeface="+mn-lt"/>
                <a:ea typeface="+mn-ea"/>
                <a:cs typeface="+mn-cs"/>
              </a:rPr>
              <a:t>GC-MC</a:t>
            </a:r>
            <a:r>
              <a:rPr lang="zh-CN" altLang="en-US" sz="1200" kern="1200" dirty="0">
                <a:solidFill>
                  <a:schemeClr val="tx1"/>
                </a:solidFill>
                <a:effectLst/>
                <a:latin typeface="+mn-lt"/>
                <a:ea typeface="+mn-ea"/>
                <a:cs typeface="+mn-cs"/>
              </a:rPr>
              <a:t>略茶语</a:t>
            </a:r>
            <a:r>
              <a:rPr lang="en-US" altLang="zh-CN" sz="1200" kern="1200" dirty="0" err="1">
                <a:solidFill>
                  <a:schemeClr val="tx1"/>
                </a:solidFill>
                <a:effectLst/>
                <a:latin typeface="+mn-lt"/>
                <a:ea typeface="+mn-ea"/>
                <a:cs typeface="+mn-cs"/>
              </a:rPr>
              <a:t>NeuMF</a:t>
            </a:r>
            <a:r>
              <a:rPr lang="zh-CN" altLang="en-US" sz="1200" kern="1200" dirty="0">
                <a:solidFill>
                  <a:schemeClr val="tx1"/>
                </a:solidFill>
                <a:effectLst/>
                <a:latin typeface="+mn-lt"/>
                <a:ea typeface="+mn-ea"/>
                <a:cs typeface="+mn-cs"/>
              </a:rPr>
              <a:t>，可能因为非线性</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不足以捕捉复杂的交互作用。</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与</a:t>
            </a:r>
            <a:r>
              <a:rPr lang="en-US" altLang="zh-CN" sz="1200" kern="1200" dirty="0" err="1">
                <a:solidFill>
                  <a:schemeClr val="tx1"/>
                </a:solidFill>
                <a:effectLst/>
                <a:latin typeface="+mn-lt"/>
                <a:ea typeface="+mn-ea"/>
                <a:cs typeface="+mn-cs"/>
              </a:rPr>
              <a:t>NeuMF</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GC-MC</a:t>
            </a:r>
            <a:r>
              <a:rPr lang="zh-CN" altLang="en-US" sz="1200" kern="1200" dirty="0">
                <a:solidFill>
                  <a:schemeClr val="tx1"/>
                </a:solidFill>
                <a:effectLst/>
                <a:latin typeface="+mn-lt"/>
                <a:ea typeface="+mn-ea"/>
                <a:cs typeface="+mn-cs"/>
              </a:rPr>
              <a:t>相比，</a:t>
            </a:r>
            <a:r>
              <a:rPr lang="en-US" altLang="zh-CN" sz="1200" kern="1200" dirty="0">
                <a:solidFill>
                  <a:schemeClr val="tx1"/>
                </a:solidFill>
                <a:effectLst/>
                <a:latin typeface="+mn-lt"/>
                <a:ea typeface="+mn-ea"/>
                <a:cs typeface="+mn-cs"/>
              </a:rPr>
              <a:t>SVD++</a:t>
            </a:r>
            <a:r>
              <a:rPr lang="zh-CN" altLang="en-US" sz="1200" kern="1200" dirty="0">
                <a:solidFill>
                  <a:schemeClr val="tx1"/>
                </a:solidFill>
                <a:effectLst/>
                <a:latin typeface="+mn-lt"/>
                <a:ea typeface="+mn-ea"/>
                <a:cs typeface="+mn-cs"/>
              </a:rPr>
              <a:t>在所有数据集上实现了更高的性能，这表明在</a:t>
            </a:r>
            <a:r>
              <a:rPr lang="en-US" altLang="zh-CN" sz="1200" kern="1200" dirty="0" err="1">
                <a:solidFill>
                  <a:schemeClr val="tx1"/>
                </a:solidFill>
                <a:effectLst/>
                <a:latin typeface="+mn-lt"/>
                <a:ea typeface="+mn-ea"/>
                <a:cs typeface="+mn-cs"/>
              </a:rPr>
              <a:t>NeuMF</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GC-MC</a:t>
            </a:r>
            <a:r>
              <a:rPr lang="zh-CN" altLang="en-US" sz="1200" kern="1200" dirty="0">
                <a:solidFill>
                  <a:schemeClr val="tx1"/>
                </a:solidFill>
                <a:effectLst/>
                <a:latin typeface="+mn-lt"/>
                <a:ea typeface="+mn-ea"/>
                <a:cs typeface="+mn-cs"/>
              </a:rPr>
              <a:t>中，显式地将一阶邻域合并到用户嵌入中比非线性网络更有效地捕获复杂交互。</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GC-MC</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SVD++</a:t>
            </a:r>
            <a:r>
              <a:rPr lang="zh-CN" altLang="en-US" sz="1200" kern="1200" dirty="0">
                <a:solidFill>
                  <a:schemeClr val="tx1"/>
                </a:solidFill>
                <a:effectLst/>
                <a:latin typeface="+mn-lt"/>
                <a:ea typeface="+mn-ea"/>
                <a:cs typeface="+mn-cs"/>
              </a:rPr>
              <a:t>相比，</a:t>
            </a:r>
            <a:r>
              <a:rPr lang="en-US" altLang="zh-CN" sz="1200" kern="1200" dirty="0">
                <a:solidFill>
                  <a:schemeClr val="tx1"/>
                </a:solidFill>
                <a:effectLst/>
                <a:latin typeface="+mn-lt"/>
                <a:ea typeface="+mn-ea"/>
                <a:cs typeface="+mn-cs"/>
              </a:rPr>
              <a:t>NGCF</a:t>
            </a:r>
            <a:r>
              <a:rPr lang="zh-CN" altLang="en-US" sz="1200" kern="1200" dirty="0">
                <a:solidFill>
                  <a:schemeClr val="tx1"/>
                </a:solidFill>
                <a:effectLst/>
                <a:latin typeface="+mn-lt"/>
                <a:ea typeface="+mn-ea"/>
                <a:cs typeface="+mn-cs"/>
              </a:rPr>
              <a:t>在这三个数据集上实现了显著的改进，这表明显式聚合高跳邻居可以有效地捕获重要的高阶交互，并进一步提高模型性能。</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LR-GCCF</a:t>
            </a:r>
            <a:r>
              <a:rPr lang="zh-CN" altLang="en-US" sz="1200" kern="1200" dirty="0">
                <a:solidFill>
                  <a:schemeClr val="tx1"/>
                </a:solidFill>
                <a:effectLst/>
                <a:latin typeface="+mn-lt"/>
                <a:ea typeface="+mn-ea"/>
                <a:cs typeface="+mn-cs"/>
              </a:rPr>
              <a:t>通常在所有情况下都比</a:t>
            </a:r>
            <a:r>
              <a:rPr lang="en-US" altLang="zh-CN" sz="1200" kern="1200" dirty="0">
                <a:solidFill>
                  <a:schemeClr val="tx1"/>
                </a:solidFill>
                <a:effectLst/>
                <a:latin typeface="+mn-lt"/>
                <a:ea typeface="+mn-ea"/>
                <a:cs typeface="+mn-cs"/>
              </a:rPr>
              <a:t>NGCF</a:t>
            </a:r>
            <a:r>
              <a:rPr lang="zh-CN" altLang="en-US" sz="1200" kern="1200" dirty="0">
                <a:solidFill>
                  <a:schemeClr val="tx1"/>
                </a:solidFill>
                <a:effectLst/>
                <a:latin typeface="+mn-lt"/>
                <a:ea typeface="+mn-ea"/>
                <a:cs typeface="+mn-cs"/>
              </a:rPr>
              <a:t>获得更好的性能。这可能是由于去除了</a:t>
            </a:r>
            <a:r>
              <a:rPr lang="en-US" altLang="zh-CN" sz="1200" kern="1200" dirty="0">
                <a:solidFill>
                  <a:schemeClr val="tx1"/>
                </a:solidFill>
                <a:effectLst/>
                <a:latin typeface="+mn-lt"/>
                <a:ea typeface="+mn-ea"/>
                <a:cs typeface="+mn-cs"/>
              </a:rPr>
              <a:t>LR-GCCF</a:t>
            </a:r>
            <a:r>
              <a:rPr lang="zh-CN" altLang="en-US" sz="1200" kern="1200" dirty="0">
                <a:solidFill>
                  <a:schemeClr val="tx1"/>
                </a:solidFill>
                <a:effectLst/>
                <a:latin typeface="+mn-lt"/>
                <a:ea typeface="+mn-ea"/>
                <a:cs typeface="+mn-cs"/>
              </a:rPr>
              <a:t>中的非线性激活函数，这可以改善基于</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的方法的学习过程。</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err="1">
                <a:solidFill>
                  <a:schemeClr val="tx1"/>
                </a:solidFill>
                <a:effectLst/>
                <a:latin typeface="+mn-lt"/>
                <a:ea typeface="+mn-ea"/>
                <a:cs typeface="+mn-cs"/>
              </a:rPr>
              <a:t>LightGCN</a:t>
            </a:r>
            <a:r>
              <a:rPr lang="zh-CN" altLang="en-US" sz="1200" kern="1200" dirty="0">
                <a:solidFill>
                  <a:schemeClr val="tx1"/>
                </a:solidFill>
                <a:effectLst/>
                <a:latin typeface="+mn-lt"/>
                <a:ea typeface="+mn-ea"/>
                <a:cs typeface="+mn-cs"/>
              </a:rPr>
              <a:t>在所有数据集上都显著优于</a:t>
            </a:r>
            <a:r>
              <a:rPr lang="en-US" altLang="zh-CN" sz="1200" kern="1200" dirty="0">
                <a:solidFill>
                  <a:schemeClr val="tx1"/>
                </a:solidFill>
                <a:effectLst/>
                <a:latin typeface="+mn-lt"/>
                <a:ea typeface="+mn-ea"/>
                <a:cs typeface="+mn-cs"/>
              </a:rPr>
              <a:t>LR-GCCF</a:t>
            </a:r>
            <a:r>
              <a:rPr lang="zh-CN" altLang="en-US" sz="1200" kern="1200" dirty="0">
                <a:solidFill>
                  <a:schemeClr val="tx1"/>
                </a:solidFill>
                <a:effectLst/>
                <a:latin typeface="+mn-lt"/>
                <a:ea typeface="+mn-ea"/>
                <a:cs typeface="+mn-cs"/>
              </a:rPr>
              <a:t>，这说明非线性网络层在增强高阶协作信号捕获方面是冗余的。</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SGL</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数据集上的表现明显优于</a:t>
            </a:r>
            <a:r>
              <a:rPr lang="en-US" altLang="zh-CN" sz="1200" kern="1200" dirty="0" err="1">
                <a:solidFill>
                  <a:schemeClr val="tx1"/>
                </a:solidFill>
                <a:effectLst/>
                <a:latin typeface="+mn-lt"/>
                <a:ea typeface="+mn-ea"/>
                <a:cs typeface="+mn-cs"/>
              </a:rPr>
              <a:t>LightGCN</a:t>
            </a:r>
            <a:r>
              <a:rPr lang="zh-CN" altLang="en-US" sz="1200" kern="1200" dirty="0">
                <a:solidFill>
                  <a:schemeClr val="tx1"/>
                </a:solidFill>
                <a:effectLst/>
                <a:latin typeface="+mn-lt"/>
                <a:ea typeface="+mn-ea"/>
                <a:cs typeface="+mn-cs"/>
              </a:rPr>
              <a:t>，这证明了用自我监督学习补充推荐任务的有效性。出人意料的是，在</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数据集上，</a:t>
            </a:r>
            <a:r>
              <a:rPr lang="en-US" altLang="zh-CN" sz="1200" kern="1200" dirty="0">
                <a:solidFill>
                  <a:schemeClr val="tx1"/>
                </a:solidFill>
                <a:effectLst/>
                <a:latin typeface="+mn-lt"/>
                <a:ea typeface="+mn-ea"/>
                <a:cs typeface="+mn-cs"/>
              </a:rPr>
              <a:t>SGL</a:t>
            </a:r>
            <a:r>
              <a:rPr lang="zh-CN" altLang="en-US" sz="1200" kern="1200" dirty="0">
                <a:solidFill>
                  <a:schemeClr val="tx1"/>
                </a:solidFill>
                <a:effectLst/>
                <a:latin typeface="+mn-lt"/>
                <a:ea typeface="+mn-ea"/>
                <a:cs typeface="+mn-cs"/>
              </a:rPr>
              <a:t>略弱于</a:t>
            </a:r>
            <a:r>
              <a:rPr lang="en-US" altLang="zh-CN" sz="1200" kern="1200" dirty="0" err="1">
                <a:solidFill>
                  <a:schemeClr val="tx1"/>
                </a:solidFill>
                <a:effectLst/>
                <a:latin typeface="+mn-lt"/>
                <a:ea typeface="+mn-ea"/>
                <a:cs typeface="+mn-cs"/>
              </a:rPr>
              <a:t>LightGCN</a:t>
            </a:r>
            <a:r>
              <a:rPr lang="zh-CN" altLang="en-US" sz="1200" kern="1200" dirty="0">
                <a:solidFill>
                  <a:schemeClr val="tx1"/>
                </a:solidFill>
                <a:effectLst/>
                <a:latin typeface="+mn-lt"/>
                <a:ea typeface="+mn-ea"/>
                <a:cs typeface="+mn-cs"/>
              </a:rPr>
              <a:t>，这可能是由于</a:t>
            </a:r>
            <a:r>
              <a:rPr lang="en-US" altLang="zh-CN" sz="1200" kern="1200" dirty="0">
                <a:solidFill>
                  <a:schemeClr val="tx1"/>
                </a:solidFill>
                <a:effectLst/>
                <a:latin typeface="+mn-lt"/>
                <a:ea typeface="+mn-ea"/>
                <a:cs typeface="+mn-cs"/>
              </a:rPr>
              <a:t>SGL</a:t>
            </a:r>
            <a:r>
              <a:rPr lang="zh-CN" altLang="en-US" sz="1200" kern="1200" dirty="0">
                <a:solidFill>
                  <a:schemeClr val="tx1"/>
                </a:solidFill>
                <a:effectLst/>
                <a:latin typeface="+mn-lt"/>
                <a:ea typeface="+mn-ea"/>
                <a:cs typeface="+mn-cs"/>
              </a:rPr>
              <a:t>利用节点丢失和边丢失来构造不同的图形视图而导致重要的交互信息丢失。然而，</a:t>
            </a:r>
            <a:r>
              <a:rPr lang="en-US" altLang="zh-CN" sz="1200" kern="1200" dirty="0">
                <a:solidFill>
                  <a:schemeClr val="tx1"/>
                </a:solidFill>
                <a:effectLst/>
                <a:latin typeface="+mn-lt"/>
                <a:ea typeface="+mn-ea"/>
                <a:cs typeface="+mn-cs"/>
              </a:rPr>
              <a:t>SGL</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上的优异性能可能是由于这两个数据集中存在大量虚假交互，因此退出和对比学习策略可以增强模型的稳健性，从而减轻虚假交互对用户偏好建模的负面影响。</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在所有情况下都具有最佳性能。尽管</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数据集上没有太大改进，但它在</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数据集上的性能明显优于其他方法。这可能是因为</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中包含了多粒度的流行特征，并且</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数据集中的用户比</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数据集中的用户对流行更敏感。验证了结合多粒度流行度特征的优越性。</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总体性能在</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数据集上最好，而在</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数据集上最差。这种结果可能归因于数据集的交互稀疏性和应用场景。具体来说，</a:t>
            </a:r>
            <a:r>
              <a:rPr lang="en-US" altLang="zh-CN" sz="1200" kern="1200" dirty="0">
                <a:solidFill>
                  <a:schemeClr val="tx1"/>
                </a:solidFill>
                <a:effectLst/>
                <a:latin typeface="+mn-lt"/>
                <a:ea typeface="+mn-ea"/>
                <a:cs typeface="+mn-cs"/>
              </a:rPr>
              <a:t>Amazon-Book</a:t>
            </a:r>
            <a:r>
              <a:rPr lang="zh-CN" altLang="en-US" sz="1200" kern="1200" dirty="0">
                <a:solidFill>
                  <a:schemeClr val="tx1"/>
                </a:solidFill>
                <a:effectLst/>
                <a:latin typeface="+mn-lt"/>
                <a:ea typeface="+mn-ea"/>
                <a:cs typeface="+mn-cs"/>
              </a:rPr>
              <a:t>数据集具有最高的稀疏性，这导致推荐的准确性最低。虽然</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密度更大，但</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的性能明显弱于</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。这可能归因于应用场景中数据集的可变性。具体来说，</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的应用场景是餐厅和酒吧推荐。直观地说，大多数人倾向于附近用餐，即</a:t>
            </a:r>
            <a:r>
              <a:rPr lang="en-US" altLang="zh-CN" sz="1200" kern="1200" dirty="0">
                <a:solidFill>
                  <a:schemeClr val="tx1"/>
                </a:solidFill>
                <a:effectLst/>
                <a:latin typeface="+mn-lt"/>
                <a:ea typeface="+mn-ea"/>
                <a:cs typeface="+mn-cs"/>
              </a:rPr>
              <a:t>Yelp2018</a:t>
            </a:r>
            <a:r>
              <a:rPr lang="zh-CN" altLang="en-US" sz="1200" kern="1200" dirty="0">
                <a:solidFill>
                  <a:schemeClr val="tx1"/>
                </a:solidFill>
                <a:effectLst/>
                <a:latin typeface="+mn-lt"/>
                <a:ea typeface="+mn-ea"/>
                <a:cs typeface="+mn-cs"/>
              </a:rPr>
              <a:t>数据集中的地理位置特征与用户交互行为密切相关，但在推荐生成中不考虑该特征。相比之下，</a:t>
            </a:r>
            <a:r>
              <a:rPr lang="en-US" altLang="zh-CN" sz="1200" kern="1200" dirty="0">
                <a:solidFill>
                  <a:schemeClr val="tx1"/>
                </a:solidFill>
                <a:effectLst/>
                <a:latin typeface="+mn-lt"/>
                <a:ea typeface="+mn-ea"/>
                <a:cs typeface="+mn-cs"/>
              </a:rPr>
              <a:t>Gowalla</a:t>
            </a:r>
            <a:r>
              <a:rPr lang="zh-CN" altLang="en-US"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check-in</a:t>
            </a:r>
            <a:r>
              <a:rPr lang="zh-CN" altLang="en-US" sz="1200" kern="1200" dirty="0">
                <a:solidFill>
                  <a:schemeClr val="tx1"/>
                </a:solidFill>
                <a:effectLst/>
                <a:latin typeface="+mn-lt"/>
                <a:ea typeface="+mn-ea"/>
                <a:cs typeface="+mn-cs"/>
              </a:rPr>
              <a:t>数据集，其中用户交互与地理位置的相关性相对较小。</a:t>
            </a:r>
            <a:endParaRPr lang="en-US" altLang="zh-CN" sz="1200" kern="1200" dirty="0">
              <a:solidFill>
                <a:schemeClr val="tx1"/>
              </a:solidFill>
              <a:effectLst/>
              <a:latin typeface="+mn-lt"/>
              <a:ea typeface="+mn-ea"/>
              <a:cs typeface="+mn-cs"/>
            </a:endParaRPr>
          </a:p>
          <a:p>
            <a:pPr marL="228600" indent="-228600">
              <a:buAutoNum type="arabicPeriod"/>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此外发现在所有三个数据集上</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ndcg</a:t>
            </a:r>
            <a:r>
              <a:rPr lang="zh-CN" altLang="en-US" sz="1200" kern="1200" dirty="0">
                <a:solidFill>
                  <a:schemeClr val="tx1"/>
                </a:solidFill>
                <a:effectLst/>
                <a:latin typeface="+mn-lt"/>
                <a:ea typeface="+mn-ea"/>
                <a:cs typeface="+mn-cs"/>
              </a:rPr>
              <a:t>上比</a:t>
            </a:r>
            <a:r>
              <a:rPr lang="en-US" altLang="zh-CN" sz="1200" kern="1200" dirty="0">
                <a:solidFill>
                  <a:schemeClr val="tx1"/>
                </a:solidFill>
                <a:effectLst/>
                <a:latin typeface="+mn-lt"/>
                <a:ea typeface="+mn-ea"/>
                <a:cs typeface="+mn-cs"/>
              </a:rPr>
              <a:t>recall</a:t>
            </a:r>
            <a:r>
              <a:rPr lang="zh-CN" altLang="en-US" sz="1200" kern="1200" dirty="0">
                <a:solidFill>
                  <a:schemeClr val="tx1"/>
                </a:solidFill>
                <a:effectLst/>
                <a:latin typeface="+mn-lt"/>
                <a:ea typeface="+mn-ea"/>
                <a:cs typeface="+mn-cs"/>
              </a:rPr>
              <a:t>取得了更大的改善，这表明</a:t>
            </a:r>
            <a:r>
              <a:rPr lang="en-US" altLang="zh-CN" sz="1200" kern="1200" dirty="0">
                <a:solidFill>
                  <a:schemeClr val="tx1"/>
                </a:solidFill>
                <a:effectLst/>
                <a:latin typeface="+mn-lt"/>
                <a:ea typeface="+mn-ea"/>
                <a:cs typeface="+mn-cs"/>
              </a:rPr>
              <a:t>JMP-GCF</a:t>
            </a:r>
            <a:r>
              <a:rPr lang="zh-CN" altLang="en-US" sz="1200" kern="1200" dirty="0">
                <a:solidFill>
                  <a:schemeClr val="tx1"/>
                </a:solidFill>
                <a:effectLst/>
                <a:latin typeface="+mn-lt"/>
                <a:ea typeface="+mn-ea"/>
                <a:cs typeface="+mn-cs"/>
              </a:rPr>
              <a:t>在排名偏好建模方面具有更强的优势。</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1190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endParaRPr lang="zh-CN" altLang="en-US"/>
          </a:p>
        </p:txBody>
      </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3"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381299"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2"/>
          <p:cNvSpPr>
            <a:spLocks noGrp="1"/>
          </p:cNvSpPr>
          <p:nvPr>
            <p:ph type="pic" sz="quarter" idx="21"/>
          </p:nvPr>
        </p:nvSpPr>
        <p:spPr>
          <a:xfrm>
            <a:off x="3254722" y="2811952"/>
            <a:ext cx="2634552" cy="1437023"/>
          </a:xfrm>
        </p:spPr>
        <p:txBody>
          <a:bodyPr>
            <a:normAutofit/>
          </a:bodyPr>
          <a:lstStyle>
            <a:lvl1pPr marL="0" indent="0" algn="ctr">
              <a:buFontTx/>
              <a:buNone/>
              <a:defRPr sz="1400"/>
            </a:lvl1pPr>
          </a:lstStyle>
          <a:p>
            <a:endParaRPr lang="zh-CN" altLang="en-US"/>
          </a:p>
        </p:txBody>
      </p:sp>
      <p:sp>
        <p:nvSpPr>
          <p:cNvPr id="41" name="矩形 40"/>
          <p:cNvSpPr/>
          <p:nvPr userDrawn="1"/>
        </p:nvSpPr>
        <p:spPr>
          <a:xfrm>
            <a:off x="3254723" y="1246906"/>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endParaRPr lang="zh-CN" altLang="en-US"/>
          </a:p>
        </p:txBody>
      </p:sp>
      <p:sp>
        <p:nvSpPr>
          <p:cNvPr id="46" name="矩形 45"/>
          <p:cNvSpPr/>
          <p:nvPr userDrawn="1"/>
        </p:nvSpPr>
        <p:spPr>
          <a:xfrm>
            <a:off x="6128144"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图片占位符 2"/>
          <p:cNvSpPr>
            <a:spLocks noGrp="1"/>
          </p:cNvSpPr>
          <p:nvPr>
            <p:ph type="pic" sz="quarter" idx="20"/>
          </p:nvPr>
        </p:nvSpPr>
        <p:spPr>
          <a:xfrm>
            <a:off x="323664" y="1380329"/>
            <a:ext cx="2749826" cy="1503332"/>
          </a:xfrm>
        </p:spPr>
        <p:txBody>
          <a:bodyPr>
            <a:normAutofit/>
          </a:bodyPr>
          <a:lstStyle>
            <a:lvl1pPr marL="0" indent="0" algn="ctr">
              <a:buFontTx/>
              <a:buNone/>
              <a:defRPr sz="1400"/>
            </a:lvl1pPr>
          </a:lstStyle>
          <a:p>
            <a:endParaRPr lang="zh-CN" altLang="en-US"/>
          </a:p>
        </p:txBody>
      </p:sp>
      <p:sp>
        <p:nvSpPr>
          <p:cNvPr id="35" name="图片占位符 2"/>
          <p:cNvSpPr>
            <a:spLocks noGrp="1"/>
          </p:cNvSpPr>
          <p:nvPr>
            <p:ph type="pic" sz="quarter" idx="21"/>
          </p:nvPr>
        </p:nvSpPr>
        <p:spPr>
          <a:xfrm>
            <a:off x="3197087" y="1380328"/>
            <a:ext cx="2749826" cy="1503332"/>
          </a:xfrm>
        </p:spPr>
        <p:txBody>
          <a:bodyPr>
            <a:normAutofit/>
          </a:bodyPr>
          <a:lstStyle>
            <a:lvl1pPr marL="0" indent="0" algn="ctr">
              <a:buFontTx/>
              <a:buNone/>
              <a:defRPr sz="1400"/>
            </a:lvl1pPr>
          </a:lstStyle>
          <a:p>
            <a:endParaRPr lang="zh-CN" altLang="en-US"/>
          </a:p>
        </p:txBody>
      </p:sp>
      <p:sp>
        <p:nvSpPr>
          <p:cNvPr id="45" name="图片占位符 2"/>
          <p:cNvSpPr>
            <a:spLocks noGrp="1"/>
          </p:cNvSpPr>
          <p:nvPr>
            <p:ph type="pic" sz="quarter" idx="22"/>
          </p:nvPr>
        </p:nvSpPr>
        <p:spPr>
          <a:xfrm>
            <a:off x="6070509" y="1380329"/>
            <a:ext cx="2749826" cy="1503332"/>
          </a:xfrm>
        </p:spPr>
        <p:txBody>
          <a:bodyPr>
            <a:normAutofit/>
          </a:bodyPr>
          <a:lstStyle>
            <a:lvl1pPr marL="0" indent="0" algn="ctr">
              <a:buFontTx/>
              <a:buNone/>
              <a:defRPr sz="1400"/>
            </a:lvl1pPr>
          </a:lstStyle>
          <a:p>
            <a:endParaRPr lang="zh-CN" altLang="en-US"/>
          </a:p>
        </p:txBody>
      </p:sp>
      <p:sp>
        <p:nvSpPr>
          <p:cNvPr id="3" name="矩形 2"/>
          <p:cNvSpPr/>
          <p:nvPr userDrawn="1"/>
        </p:nvSpPr>
        <p:spPr>
          <a:xfrm>
            <a:off x="3197087" y="3011507"/>
            <a:ext cx="5623248" cy="162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23663" y="3011507"/>
            <a:ext cx="2749826" cy="162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2022/3/24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2022/3/24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5.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pic29.photophoto.cn/20131031/0007019972140373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84" t="9054" r="21242" b="4929"/>
          <a:stretch>
            <a:fillRect/>
          </a:stretch>
        </p:blipFill>
        <p:spPr bwMode="auto">
          <a:xfrm>
            <a:off x="3761105" y="602035"/>
            <a:ext cx="1624330" cy="1245870"/>
          </a:xfrm>
          <a:prstGeom prst="ellipse">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a:off x="1154204" y="2053583"/>
            <a:ext cx="6835653" cy="923330"/>
          </a:xfrm>
          <a:prstGeom prst="rect">
            <a:avLst/>
          </a:prstGeom>
        </p:spPr>
        <p:txBody>
          <a:bodyPr wrap="none">
            <a:spAutoFit/>
          </a:bodyPr>
          <a:lstStyle/>
          <a:p>
            <a:pPr algn="ct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Joint Multi-Grained Popularity-Aware Graph Convolution</a:t>
            </a:r>
          </a:p>
          <a:p>
            <a:pPr algn="ct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Collaborative Filtering for Recommendation</a:t>
            </a:r>
          </a:p>
          <a:p>
            <a:pPr algn="ct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&amp; Neural Graph Matching based Collaborative Filtering</a:t>
            </a:r>
            <a:endPar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a:xfrm>
            <a:off x="3627873" y="3789805"/>
            <a:ext cx="1888252" cy="338554"/>
          </a:xfrm>
          <a:prstGeom prst="rect">
            <a:avLst/>
          </a:prstGeom>
        </p:spPr>
        <p:txBody>
          <a:bodyPr wrap="square">
            <a:spAutoFit/>
          </a:bodyPr>
          <a:lstStyle/>
          <a:p>
            <a:pPr algn="ctr"/>
            <a:r>
              <a:rPr lang="zh-CN" altLang="en-US" sz="1600" b="1" dirty="0">
                <a:solidFill>
                  <a:schemeClr val="tx1">
                    <a:lumMod val="65000"/>
                    <a:lumOff val="35000"/>
                  </a:schemeClr>
                </a:solidFill>
              </a:rPr>
              <a:t>徐勖</a:t>
            </a:r>
            <a:endParaRPr lang="en-US" altLang="zh-CN" sz="1600" b="1" dirty="0">
              <a:solidFill>
                <a:schemeClr val="tx1">
                  <a:lumMod val="65000"/>
                  <a:lumOff val="35000"/>
                </a:schemeClr>
              </a:solidFill>
            </a:endParaRPr>
          </a:p>
        </p:txBody>
      </p:sp>
      <p:grpSp>
        <p:nvGrpSpPr>
          <p:cNvPr id="9" name="组合 8"/>
          <p:cNvGrpSpPr/>
          <p:nvPr/>
        </p:nvGrpSpPr>
        <p:grpSpPr>
          <a:xfrm>
            <a:off x="2222500" y="2005935"/>
            <a:ext cx="4699000" cy="1245870"/>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899E3C3A-496F-48F7-BE5C-CFA5CDA07344}"/>
              </a:ext>
            </a:extLst>
          </p:cNvPr>
          <p:cNvSpPr/>
          <p:nvPr/>
        </p:nvSpPr>
        <p:spPr>
          <a:xfrm>
            <a:off x="3627873" y="2931785"/>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TCSS 2022 &amp; SIGIR 2021</a:t>
            </a:r>
          </a:p>
        </p:txBody>
      </p:sp>
      <p:sp>
        <p:nvSpPr>
          <p:cNvPr id="10" name="矩形 9">
            <a:extLst>
              <a:ext uri="{FF2B5EF4-FFF2-40B4-BE49-F238E27FC236}">
                <a16:creationId xmlns:a16="http://schemas.microsoft.com/office/drawing/2014/main" id="{3E18ED9C-19A7-420A-9D91-978546CFC410}"/>
              </a:ext>
            </a:extLst>
          </p:cNvPr>
          <p:cNvSpPr/>
          <p:nvPr/>
        </p:nvSpPr>
        <p:spPr>
          <a:xfrm>
            <a:off x="3627873" y="4128359"/>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2022.3.24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1963925"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Ablation Study</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087968B-0F78-4520-B7D1-3AB02CFF5DA2}"/>
              </a:ext>
            </a:extLst>
          </p:cNvPr>
          <p:cNvPicPr>
            <a:picLocks noChangeAspect="1"/>
          </p:cNvPicPr>
          <p:nvPr/>
        </p:nvPicPr>
        <p:blipFill>
          <a:blip r:embed="rId3"/>
          <a:stretch>
            <a:fillRect/>
          </a:stretch>
        </p:blipFill>
        <p:spPr>
          <a:xfrm>
            <a:off x="1191893" y="928774"/>
            <a:ext cx="6620938" cy="3748900"/>
          </a:xfrm>
          <a:prstGeom prst="rect">
            <a:avLst/>
          </a:prstGeom>
        </p:spPr>
      </p:pic>
      <p:grpSp>
        <p:nvGrpSpPr>
          <p:cNvPr id="8" name="组合 7">
            <a:extLst>
              <a:ext uri="{FF2B5EF4-FFF2-40B4-BE49-F238E27FC236}">
                <a16:creationId xmlns:a16="http://schemas.microsoft.com/office/drawing/2014/main" id="{E3058C03-5F3C-4641-A3E3-F05F3FF551C2}"/>
              </a:ext>
            </a:extLst>
          </p:cNvPr>
          <p:cNvGrpSpPr/>
          <p:nvPr/>
        </p:nvGrpSpPr>
        <p:grpSpPr>
          <a:xfrm>
            <a:off x="1714440" y="824263"/>
            <a:ext cx="5715120" cy="2802784"/>
            <a:chOff x="1949570" y="1189494"/>
            <a:chExt cx="6211018" cy="2895126"/>
          </a:xfrm>
        </p:grpSpPr>
        <p:pic>
          <p:nvPicPr>
            <p:cNvPr id="5" name="图片 4">
              <a:extLst>
                <a:ext uri="{FF2B5EF4-FFF2-40B4-BE49-F238E27FC236}">
                  <a16:creationId xmlns:a16="http://schemas.microsoft.com/office/drawing/2014/main" id="{7416E056-DACF-495E-810D-A235B1159036}"/>
                </a:ext>
              </a:extLst>
            </p:cNvPr>
            <p:cNvPicPr>
              <a:picLocks noChangeAspect="1"/>
            </p:cNvPicPr>
            <p:nvPr/>
          </p:nvPicPr>
          <p:blipFill>
            <a:blip r:embed="rId4"/>
            <a:stretch>
              <a:fillRect/>
            </a:stretch>
          </p:blipFill>
          <p:spPr>
            <a:xfrm>
              <a:off x="1949570" y="1189494"/>
              <a:ext cx="6211018" cy="1382256"/>
            </a:xfrm>
            <a:prstGeom prst="rect">
              <a:avLst/>
            </a:prstGeom>
          </p:spPr>
        </p:pic>
        <p:pic>
          <p:nvPicPr>
            <p:cNvPr id="7" name="图片 6">
              <a:extLst>
                <a:ext uri="{FF2B5EF4-FFF2-40B4-BE49-F238E27FC236}">
                  <a16:creationId xmlns:a16="http://schemas.microsoft.com/office/drawing/2014/main" id="{050EE1A0-50C8-4AD8-9CCD-47AE2A7B50E0}"/>
                </a:ext>
              </a:extLst>
            </p:cNvPr>
            <p:cNvPicPr>
              <a:picLocks noChangeAspect="1"/>
            </p:cNvPicPr>
            <p:nvPr/>
          </p:nvPicPr>
          <p:blipFill>
            <a:blip r:embed="rId5"/>
            <a:stretch>
              <a:fillRect/>
            </a:stretch>
          </p:blipFill>
          <p:spPr>
            <a:xfrm>
              <a:off x="1949570" y="2571750"/>
              <a:ext cx="6211018" cy="1512870"/>
            </a:xfrm>
            <a:prstGeom prst="rect">
              <a:avLst/>
            </a:prstGeom>
          </p:spPr>
        </p:pic>
      </p:grpSp>
    </p:spTree>
    <p:extLst>
      <p:ext uri="{BB962C8B-B14F-4D97-AF65-F5344CB8AC3E}">
        <p14:creationId xmlns:p14="http://schemas.microsoft.com/office/powerpoint/2010/main" val="49273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5715120"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Study on Selection of Graph Convolution Layers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6200CCBC-715E-4DF3-9BF5-4BBECC269D1A}"/>
              </a:ext>
            </a:extLst>
          </p:cNvPr>
          <p:cNvPicPr>
            <a:picLocks noChangeAspect="1"/>
          </p:cNvPicPr>
          <p:nvPr/>
        </p:nvPicPr>
        <p:blipFill>
          <a:blip r:embed="rId3"/>
          <a:stretch>
            <a:fillRect/>
          </a:stretch>
        </p:blipFill>
        <p:spPr>
          <a:xfrm>
            <a:off x="966947" y="597319"/>
            <a:ext cx="7210106" cy="4546181"/>
          </a:xfrm>
          <a:prstGeom prst="rect">
            <a:avLst/>
          </a:prstGeom>
        </p:spPr>
      </p:pic>
    </p:spTree>
    <p:extLst>
      <p:ext uri="{BB962C8B-B14F-4D97-AF65-F5344CB8AC3E}">
        <p14:creationId xmlns:p14="http://schemas.microsoft.com/office/powerpoint/2010/main" val="347701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536273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Analysis on </a:t>
            </a:r>
            <a:r>
              <a:rPr lang="en-US" altLang="zh-CN" sz="18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Multigrained</a:t>
            </a: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Popularity Features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9249E77-2354-4CA9-9A53-F49BBE2AD275}"/>
              </a:ext>
            </a:extLst>
          </p:cNvPr>
          <p:cNvPicPr>
            <a:picLocks noChangeAspect="1"/>
          </p:cNvPicPr>
          <p:nvPr/>
        </p:nvPicPr>
        <p:blipFill>
          <a:blip r:embed="rId3"/>
          <a:stretch>
            <a:fillRect/>
          </a:stretch>
        </p:blipFill>
        <p:spPr>
          <a:xfrm>
            <a:off x="1650913" y="1284723"/>
            <a:ext cx="5842174" cy="2574054"/>
          </a:xfrm>
          <a:prstGeom prst="rect">
            <a:avLst/>
          </a:prstGeom>
        </p:spPr>
      </p:pic>
      <p:pic>
        <p:nvPicPr>
          <p:cNvPr id="6" name="图片 5">
            <a:extLst>
              <a:ext uri="{FF2B5EF4-FFF2-40B4-BE49-F238E27FC236}">
                <a16:creationId xmlns:a16="http://schemas.microsoft.com/office/drawing/2014/main" id="{FB78CF6A-BBD4-427F-A856-9B7C2EAE8371}"/>
              </a:ext>
            </a:extLst>
          </p:cNvPr>
          <p:cNvPicPr>
            <a:picLocks noChangeAspect="1"/>
          </p:cNvPicPr>
          <p:nvPr/>
        </p:nvPicPr>
        <p:blipFill>
          <a:blip r:embed="rId4"/>
          <a:stretch>
            <a:fillRect/>
          </a:stretch>
        </p:blipFill>
        <p:spPr>
          <a:xfrm>
            <a:off x="314119" y="802257"/>
            <a:ext cx="8515761" cy="4192437"/>
          </a:xfrm>
          <a:prstGeom prst="rect">
            <a:avLst/>
          </a:prstGeom>
        </p:spPr>
      </p:pic>
    </p:spTree>
    <p:extLst>
      <p:ext uri="{BB962C8B-B14F-4D97-AF65-F5344CB8AC3E}">
        <p14:creationId xmlns:p14="http://schemas.microsoft.com/office/powerpoint/2010/main" val="73896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299046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Hyperparameter Studies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F8B7E473-74BC-4B57-BFCF-C27BD7E92651}"/>
              </a:ext>
            </a:extLst>
          </p:cNvPr>
          <p:cNvPicPr>
            <a:picLocks noChangeAspect="1"/>
          </p:cNvPicPr>
          <p:nvPr/>
        </p:nvPicPr>
        <p:blipFill>
          <a:blip r:embed="rId3"/>
          <a:stretch>
            <a:fillRect/>
          </a:stretch>
        </p:blipFill>
        <p:spPr>
          <a:xfrm>
            <a:off x="362309" y="767550"/>
            <a:ext cx="8419381" cy="4061463"/>
          </a:xfrm>
          <a:prstGeom prst="rect">
            <a:avLst/>
          </a:prstGeom>
        </p:spPr>
      </p:pic>
    </p:spTree>
    <p:extLst>
      <p:ext uri="{BB962C8B-B14F-4D97-AF65-F5344CB8AC3E}">
        <p14:creationId xmlns:p14="http://schemas.microsoft.com/office/powerpoint/2010/main" val="252677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6242628"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Graph Matching based Collaborative Filtering model</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570372A-C6C2-4266-B9C3-1B24256D5D8C}"/>
              </a:ext>
            </a:extLst>
          </p:cNvPr>
          <p:cNvPicPr>
            <a:picLocks noChangeAspect="1"/>
          </p:cNvPicPr>
          <p:nvPr/>
        </p:nvPicPr>
        <p:blipFill>
          <a:blip r:embed="rId3"/>
          <a:stretch>
            <a:fillRect/>
          </a:stretch>
        </p:blipFill>
        <p:spPr>
          <a:xfrm>
            <a:off x="610342" y="793631"/>
            <a:ext cx="7923316" cy="3918372"/>
          </a:xfrm>
          <a:prstGeom prst="rect">
            <a:avLst/>
          </a:prstGeom>
        </p:spPr>
      </p:pic>
      <p:sp>
        <p:nvSpPr>
          <p:cNvPr id="5" name="矩形 4">
            <a:extLst>
              <a:ext uri="{FF2B5EF4-FFF2-40B4-BE49-F238E27FC236}">
                <a16:creationId xmlns:a16="http://schemas.microsoft.com/office/drawing/2014/main" id="{BAB9139D-CA9E-4069-AB84-893AB39CA204}"/>
              </a:ext>
            </a:extLst>
          </p:cNvPr>
          <p:cNvSpPr/>
          <p:nvPr/>
        </p:nvSpPr>
        <p:spPr bwMode="auto">
          <a:xfrm>
            <a:off x="-1" y="600824"/>
            <a:ext cx="1897811" cy="400110"/>
          </a:xfrm>
          <a:prstGeom prst="rect">
            <a:avLst/>
          </a:prstGeom>
          <a:noFill/>
        </p:spPr>
        <p:txBody>
          <a:bodyPr wrap="square">
            <a:spAutoFit/>
          </a:bodyPr>
          <a:lstStyle/>
          <a:p>
            <a:pPr>
              <a:defRPr/>
            </a:pPr>
            <a:r>
              <a:rPr lang="en-US" altLang="zh-CN"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BB149EB9-BD89-449F-A696-162F9E216D00}"/>
              </a:ext>
            </a:extLst>
          </p:cNvPr>
          <p:cNvSpPr txBox="1"/>
          <p:nvPr/>
        </p:nvSpPr>
        <p:spPr>
          <a:xfrm>
            <a:off x="463669" y="1035710"/>
            <a:ext cx="8216661" cy="37312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强调了考虑属性交互对推荐预测的不同影响的重要性，并根据它们在推荐中的作用将它们分为内部交互和交叉交互，当它们共同决定预测时，应该区别对待。</a:t>
            </a: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提出了一种新的基于神经图匹配的模型</a:t>
            </a:r>
            <a:r>
              <a:rPr lang="en-US" altLang="zh-CN" sz="2000" dirty="0">
                <a:solidFill>
                  <a:schemeClr val="bg2">
                    <a:lumMod val="50000"/>
                  </a:schemeClr>
                </a:solidFill>
                <a:latin typeface="+mj-ea"/>
                <a:ea typeface="+mj-ea"/>
              </a:rPr>
              <a:t>GMCF</a:t>
            </a:r>
            <a:r>
              <a:rPr lang="zh-CN" altLang="en-US" sz="2000" dirty="0">
                <a:solidFill>
                  <a:schemeClr val="bg2">
                    <a:lumMod val="50000"/>
                  </a:schemeClr>
                </a:solidFill>
                <a:latin typeface="+mj-ea"/>
                <a:ea typeface="+mj-ea"/>
              </a:rPr>
              <a:t>，该模型有效地利用用户和项目特征学习的内部交互，并利用交叉交互进行偏好匹配。</a:t>
            </a: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进行了广泛的实验，说明</a:t>
            </a:r>
            <a:r>
              <a:rPr lang="en-US" altLang="zh-CN" sz="2000" dirty="0">
                <a:solidFill>
                  <a:schemeClr val="bg2">
                    <a:lumMod val="50000"/>
                  </a:schemeClr>
                </a:solidFill>
                <a:latin typeface="+mj-ea"/>
                <a:ea typeface="+mj-ea"/>
              </a:rPr>
              <a:t>GMCF</a:t>
            </a:r>
            <a:r>
              <a:rPr lang="zh-CN" altLang="en-US" sz="2000" dirty="0">
                <a:solidFill>
                  <a:schemeClr val="bg2">
                    <a:lumMod val="50000"/>
                  </a:schemeClr>
                </a:solidFill>
                <a:latin typeface="+mj-ea"/>
                <a:ea typeface="+mj-ea"/>
              </a:rPr>
              <a:t>模型在准确性方面的先进性，并验证了</a:t>
            </a:r>
            <a:r>
              <a:rPr lang="en-US" altLang="zh-CN" sz="2000" dirty="0">
                <a:solidFill>
                  <a:schemeClr val="bg2">
                    <a:lumMod val="50000"/>
                  </a:schemeClr>
                </a:solidFill>
                <a:latin typeface="+mj-ea"/>
                <a:ea typeface="+mj-ea"/>
              </a:rPr>
              <a:t>GMCF</a:t>
            </a:r>
            <a:r>
              <a:rPr lang="zh-CN" altLang="en-US" sz="2000" dirty="0">
                <a:solidFill>
                  <a:schemeClr val="bg2">
                    <a:lumMod val="50000"/>
                  </a:schemeClr>
                </a:solidFill>
                <a:latin typeface="+mj-ea"/>
                <a:ea typeface="+mj-ea"/>
              </a:rPr>
              <a:t>能够有效地对两种类型的属性交互进行建模，以产生准确的预测 。</a:t>
            </a:r>
          </a:p>
        </p:txBody>
      </p:sp>
    </p:spTree>
    <p:extLst>
      <p:ext uri="{BB962C8B-B14F-4D97-AF65-F5344CB8AC3E}">
        <p14:creationId xmlns:p14="http://schemas.microsoft.com/office/powerpoint/2010/main" val="15768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6242628"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Graph Matching based Collaborative Filtering model</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786F7BC6-D51C-4382-A5A8-CC652D0CCFC7}"/>
              </a:ext>
            </a:extLst>
          </p:cNvPr>
          <p:cNvPicPr>
            <a:picLocks noChangeAspect="1"/>
          </p:cNvPicPr>
          <p:nvPr/>
        </p:nvPicPr>
        <p:blipFill>
          <a:blip r:embed="rId3"/>
          <a:stretch>
            <a:fillRect/>
          </a:stretch>
        </p:blipFill>
        <p:spPr>
          <a:xfrm>
            <a:off x="0" y="578813"/>
            <a:ext cx="9144000" cy="3382027"/>
          </a:xfrm>
          <a:prstGeom prst="rect">
            <a:avLst/>
          </a:prstGeom>
        </p:spPr>
      </p:pic>
      <p:pic>
        <p:nvPicPr>
          <p:cNvPr id="6" name="图片 5">
            <a:extLst>
              <a:ext uri="{FF2B5EF4-FFF2-40B4-BE49-F238E27FC236}">
                <a16:creationId xmlns:a16="http://schemas.microsoft.com/office/drawing/2014/main" id="{48E0EBF6-7E23-4694-955A-0F1A76C3494C}"/>
              </a:ext>
            </a:extLst>
          </p:cNvPr>
          <p:cNvPicPr>
            <a:picLocks noChangeAspect="1"/>
          </p:cNvPicPr>
          <p:nvPr/>
        </p:nvPicPr>
        <p:blipFill>
          <a:blip r:embed="rId4"/>
          <a:stretch>
            <a:fillRect/>
          </a:stretch>
        </p:blipFill>
        <p:spPr>
          <a:xfrm>
            <a:off x="94890" y="2127415"/>
            <a:ext cx="1923101" cy="28482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B0B70A3-A134-41FC-AAA5-69133B9C0BFA}"/>
                  </a:ext>
                </a:extLst>
              </p:cNvPr>
              <p:cNvSpPr txBox="1"/>
              <p:nvPr/>
            </p:nvSpPr>
            <p:spPr>
              <a:xfrm>
                <a:off x="0" y="3613096"/>
                <a:ext cx="1923101" cy="4008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ea typeface="+mj-ea"/>
                            </a:rPr>
                          </m:ctrlPr>
                        </m:sSubPr>
                        <m:e>
                          <m:d>
                            <m:dPr>
                              <m:begChr m:val="{"/>
                              <m:endChr m:val="}"/>
                              <m:ctrlPr>
                                <a:rPr lang="en-US" altLang="zh-CN" sz="1400" i="1" smtClean="0">
                                  <a:solidFill>
                                    <a:schemeClr val="tx1"/>
                                  </a:solidFill>
                                  <a:latin typeface="Cambria Math" panose="02040503050406030204" pitchFamily="18" charset="0"/>
                                  <a:ea typeface="+mj-ea"/>
                                </a:rPr>
                              </m:ctrlPr>
                            </m:dPr>
                            <m:e>
                              <m:sSubSup>
                                <m:sSubSupPr>
                                  <m:ctrlPr>
                                    <a:rPr lang="en-US" altLang="zh-CN" sz="1400" i="1" smtClean="0">
                                      <a:solidFill>
                                        <a:schemeClr val="tx1"/>
                                      </a:solidFill>
                                      <a:latin typeface="Cambria Math" panose="02040503050406030204" pitchFamily="18" charset="0"/>
                                      <a:ea typeface="+mj-ea"/>
                                    </a:rPr>
                                  </m:ctrlPr>
                                </m:sSubSupPr>
                                <m:e>
                                  <m:r>
                                    <a:rPr lang="en-US" altLang="zh-CN" sz="1400" b="0" i="1" smtClean="0">
                                      <a:solidFill>
                                        <a:schemeClr val="tx1"/>
                                      </a:solidFill>
                                      <a:latin typeface="Cambria Math" panose="02040503050406030204" pitchFamily="18" charset="0"/>
                                      <a:ea typeface="+mj-ea"/>
                                    </a:rPr>
                                    <m:t>𝑐</m:t>
                                  </m:r>
                                </m:e>
                                <m:sub>
                                  <m:r>
                                    <a:rPr lang="en-US" altLang="zh-CN" sz="1400" b="0" i="1" smtClean="0">
                                      <a:solidFill>
                                        <a:schemeClr val="tx1"/>
                                      </a:solidFill>
                                      <a:latin typeface="Cambria Math" panose="02040503050406030204" pitchFamily="18" charset="0"/>
                                      <a:ea typeface="+mj-ea"/>
                                    </a:rPr>
                                    <m:t>𝑗</m:t>
                                  </m:r>
                                </m:sub>
                                <m:sup>
                                  <m:r>
                                    <a:rPr lang="en-US" altLang="zh-CN" sz="1400" b="0" i="1" smtClean="0">
                                      <a:solidFill>
                                        <a:schemeClr val="tx1"/>
                                      </a:solidFill>
                                      <a:latin typeface="Cambria Math" panose="02040503050406030204" pitchFamily="18" charset="0"/>
                                      <a:ea typeface="+mj-ea"/>
                                    </a:rPr>
                                    <m:t>𝐼</m:t>
                                  </m:r>
                                </m:sup>
                              </m:sSubSup>
                              <m:r>
                                <a:rPr lang="en-US" altLang="zh-CN" sz="1400" b="0" i="1" smtClean="0">
                                  <a:solidFill>
                                    <a:schemeClr val="tx1"/>
                                  </a:solidFill>
                                  <a:latin typeface="Cambria Math" panose="02040503050406030204" pitchFamily="18" charset="0"/>
                                  <a:ea typeface="Cambria Math" panose="02040503050406030204" pitchFamily="18" charset="0"/>
                                </a:rPr>
                                <m:t>=</m:t>
                              </m:r>
                              <m:d>
                                <m:dPr>
                                  <m:ctrlPr>
                                    <a:rPr lang="en-US" altLang="zh-CN" sz="1400" i="1" smtClean="0">
                                      <a:solidFill>
                                        <a:schemeClr val="tx1"/>
                                      </a:solidFill>
                                      <a:latin typeface="Cambria Math" panose="02040503050406030204" pitchFamily="18" charset="0"/>
                                      <a:ea typeface="Cambria Math" panose="02040503050406030204" pitchFamily="18" charset="0"/>
                                    </a:rPr>
                                  </m:ctrlPr>
                                </m:dPr>
                                <m:e>
                                  <m:r>
                                    <a:rPr lang="en-US" altLang="zh-CN" sz="1400" b="0" i="1" smtClean="0">
                                      <a:solidFill>
                                        <a:schemeClr val="tx1"/>
                                      </a:solidFill>
                                      <a:latin typeface="Cambria Math" panose="02040503050406030204" pitchFamily="18" charset="0"/>
                                      <a:ea typeface="Cambria Math" panose="02040503050406030204" pitchFamily="18" charset="0"/>
                                    </a:rPr>
                                    <m:t>𝑎𝑡𝑡</m:t>
                                  </m:r>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rPr>
                                    <m:t>𝑣𝑎𝑙</m:t>
                                  </m:r>
                                </m:e>
                              </m:d>
                            </m:e>
                          </m:d>
                        </m:e>
                        <m:sub>
                          <m:r>
                            <a:rPr lang="en-US" altLang="zh-CN" sz="1400" b="0" i="1" smtClean="0">
                              <a:solidFill>
                                <a:schemeClr val="tx1"/>
                              </a:solidFill>
                              <a:latin typeface="Cambria Math" panose="02040503050406030204" pitchFamily="18" charset="0"/>
                              <a:ea typeface="+mj-ea"/>
                            </a:rPr>
                            <m:t>1</m:t>
                          </m:r>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mj-ea"/>
                            </a:rPr>
                            <m:t>𝑗</m:t>
                          </m:r>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mj-ea"/>
                            </a:rPr>
                            <m:t>𝑞</m:t>
                          </m:r>
                        </m:sub>
                      </m:sSub>
                    </m:oMath>
                  </m:oMathPara>
                </a14:m>
                <a:endParaRPr lang="zh-CN" altLang="en-US" sz="1400" dirty="0">
                  <a:solidFill>
                    <a:schemeClr val="tx1"/>
                  </a:solidFill>
                  <a:latin typeface="+mj-ea"/>
                  <a:ea typeface="+mj-ea"/>
                </a:endParaRPr>
              </a:p>
            </p:txBody>
          </p:sp>
        </mc:Choice>
        <mc:Fallback xmlns="">
          <p:sp>
            <p:nvSpPr>
              <p:cNvPr id="7" name="文本框 6">
                <a:extLst>
                  <a:ext uri="{FF2B5EF4-FFF2-40B4-BE49-F238E27FC236}">
                    <a16:creationId xmlns:a16="http://schemas.microsoft.com/office/drawing/2014/main" id="{1B0B70A3-A134-41FC-AAA5-69133B9C0BFA}"/>
                  </a:ext>
                </a:extLst>
              </p:cNvPr>
              <p:cNvSpPr txBox="1">
                <a:spLocks noRot="1" noChangeAspect="1" noMove="1" noResize="1" noEditPoints="1" noAdjustHandles="1" noChangeArrowheads="1" noChangeShapeType="1" noTextEdit="1"/>
              </p:cNvSpPr>
              <p:nvPr/>
            </p:nvSpPr>
            <p:spPr>
              <a:xfrm>
                <a:off x="0" y="3613096"/>
                <a:ext cx="1923101" cy="400815"/>
              </a:xfrm>
              <a:prstGeom prst="rect">
                <a:avLst/>
              </a:prstGeom>
              <a:blipFill>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32D365-CD8E-432F-8E1D-713A60C0FEBC}"/>
                  </a:ext>
                </a:extLst>
              </p:cNvPr>
              <p:cNvSpPr txBox="1"/>
              <p:nvPr/>
            </p:nvSpPr>
            <p:spPr>
              <a:xfrm>
                <a:off x="1554614" y="1977107"/>
                <a:ext cx="133069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𝐺</m:t>
                          </m:r>
                        </m:e>
                        <m:sup>
                          <m:r>
                            <a:rPr lang="en-US" altLang="zh-CN" sz="1400" b="0" i="1" smtClean="0">
                              <a:solidFill>
                                <a:schemeClr val="tx1"/>
                              </a:solidFill>
                              <a:latin typeface="Cambria Math" panose="02040503050406030204" pitchFamily="18" charset="0"/>
                              <a:ea typeface="+mj-ea"/>
                            </a:rPr>
                            <m:t>𝑈</m:t>
                          </m:r>
                        </m:sup>
                      </m:sSup>
                      <m:r>
                        <a:rPr lang="en-US" altLang="zh-CN" sz="14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i="1" smtClean="0">
                              <a:solidFill>
                                <a:schemeClr val="tx1"/>
                              </a:solidFill>
                              <a:latin typeface="Cambria Math" panose="02040503050406030204" pitchFamily="18" charset="0"/>
                              <a:ea typeface="+mj-ea"/>
                            </a:rPr>
                          </m:ctrlPr>
                        </m:dPr>
                        <m:e>
                          <m:sSup>
                            <m:sSupPr>
                              <m:ctrlPr>
                                <a:rPr lang="en-US" altLang="zh-CN" sz="140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𝑉</m:t>
                              </m:r>
                            </m:e>
                            <m:sup>
                              <m:r>
                                <a:rPr lang="en-US" altLang="zh-CN" sz="1400" b="0" i="1" smtClean="0">
                                  <a:solidFill>
                                    <a:schemeClr val="tx1"/>
                                  </a:solidFill>
                                  <a:latin typeface="Cambria Math" panose="02040503050406030204" pitchFamily="18" charset="0"/>
                                  <a:ea typeface="+mj-ea"/>
                                </a:rPr>
                                <m:t>𝑈</m:t>
                              </m:r>
                            </m:sup>
                          </m:sSup>
                          <m:r>
                            <a:rPr lang="en-US" altLang="zh-CN" sz="1400" b="0" i="1" smtClean="0">
                              <a:solidFill>
                                <a:schemeClr val="tx1"/>
                              </a:solidFill>
                              <a:latin typeface="Cambria Math" panose="02040503050406030204" pitchFamily="18" charset="0"/>
                              <a:ea typeface="+mj-ea"/>
                            </a:rPr>
                            <m:t>,</m:t>
                          </m:r>
                          <m:sSup>
                            <m:sSupPr>
                              <m:ctrlPr>
                                <a:rPr lang="en-US" altLang="zh-CN" sz="1400" b="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𝐸</m:t>
                              </m:r>
                            </m:e>
                            <m:sup>
                              <m:r>
                                <a:rPr lang="en-US" altLang="zh-CN" sz="1400" b="0" i="1" smtClean="0">
                                  <a:solidFill>
                                    <a:schemeClr val="tx1"/>
                                  </a:solidFill>
                                  <a:latin typeface="Cambria Math" panose="02040503050406030204" pitchFamily="18" charset="0"/>
                                  <a:ea typeface="+mj-ea"/>
                                </a:rPr>
                                <m:t>𝑈</m:t>
                              </m:r>
                            </m:sup>
                          </m:sSup>
                        </m:e>
                      </m:d>
                    </m:oMath>
                  </m:oMathPara>
                </a14:m>
                <a:endParaRPr lang="zh-CN" altLang="en-US" sz="1400" dirty="0">
                  <a:solidFill>
                    <a:schemeClr val="tx1"/>
                  </a:solidFill>
                  <a:latin typeface="+mj-ea"/>
                  <a:ea typeface="+mj-ea"/>
                </a:endParaRPr>
              </a:p>
            </p:txBody>
          </p:sp>
        </mc:Choice>
        <mc:Fallback xmlns="">
          <p:sp>
            <p:nvSpPr>
              <p:cNvPr id="8" name="文本框 7">
                <a:extLst>
                  <a:ext uri="{FF2B5EF4-FFF2-40B4-BE49-F238E27FC236}">
                    <a16:creationId xmlns:a16="http://schemas.microsoft.com/office/drawing/2014/main" id="{4D32D365-CD8E-432F-8E1D-713A60C0FEBC}"/>
                  </a:ext>
                </a:extLst>
              </p:cNvPr>
              <p:cNvSpPr txBox="1">
                <a:spLocks noRot="1" noChangeAspect="1" noMove="1" noResize="1" noEditPoints="1" noAdjustHandles="1" noChangeArrowheads="1" noChangeShapeType="1" noTextEdit="1"/>
              </p:cNvSpPr>
              <p:nvPr/>
            </p:nvSpPr>
            <p:spPr>
              <a:xfrm>
                <a:off x="1554614" y="1977107"/>
                <a:ext cx="1330690"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2238F9B-6E74-4DED-9BAA-0740A67D3AB0}"/>
                  </a:ext>
                </a:extLst>
              </p:cNvPr>
              <p:cNvSpPr txBox="1"/>
              <p:nvPr/>
            </p:nvSpPr>
            <p:spPr>
              <a:xfrm>
                <a:off x="1554614" y="2435192"/>
                <a:ext cx="133069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𝐺</m:t>
                          </m:r>
                        </m:e>
                        <m:sup>
                          <m:r>
                            <a:rPr lang="en-US" altLang="zh-CN" sz="1400" b="0" i="1" smtClean="0">
                              <a:solidFill>
                                <a:schemeClr val="tx1"/>
                              </a:solidFill>
                              <a:latin typeface="Cambria Math" panose="02040503050406030204" pitchFamily="18" charset="0"/>
                              <a:ea typeface="+mj-ea"/>
                            </a:rPr>
                            <m:t>𝐼</m:t>
                          </m:r>
                        </m:sup>
                      </m:sSup>
                      <m:r>
                        <a:rPr lang="en-US" altLang="zh-CN" sz="14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i="1" smtClean="0">
                              <a:solidFill>
                                <a:schemeClr val="tx1"/>
                              </a:solidFill>
                              <a:latin typeface="Cambria Math" panose="02040503050406030204" pitchFamily="18" charset="0"/>
                              <a:ea typeface="+mj-ea"/>
                            </a:rPr>
                          </m:ctrlPr>
                        </m:dPr>
                        <m:e>
                          <m:sSup>
                            <m:sSupPr>
                              <m:ctrlPr>
                                <a:rPr lang="en-US" altLang="zh-CN" sz="140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𝑉</m:t>
                              </m:r>
                            </m:e>
                            <m:sup>
                              <m:r>
                                <a:rPr lang="en-US" altLang="zh-CN" sz="1400" b="0" i="1" smtClean="0">
                                  <a:solidFill>
                                    <a:schemeClr val="tx1"/>
                                  </a:solidFill>
                                  <a:latin typeface="Cambria Math" panose="02040503050406030204" pitchFamily="18" charset="0"/>
                                  <a:ea typeface="+mj-ea"/>
                                </a:rPr>
                                <m:t>𝐼</m:t>
                              </m:r>
                            </m:sup>
                          </m:sSup>
                          <m:r>
                            <a:rPr lang="en-US" altLang="zh-CN" sz="1400" b="0" i="1" smtClean="0">
                              <a:solidFill>
                                <a:schemeClr val="tx1"/>
                              </a:solidFill>
                              <a:latin typeface="Cambria Math" panose="02040503050406030204" pitchFamily="18" charset="0"/>
                              <a:ea typeface="+mj-ea"/>
                            </a:rPr>
                            <m:t>,</m:t>
                          </m:r>
                          <m:sSup>
                            <m:sSupPr>
                              <m:ctrlPr>
                                <a:rPr lang="en-US" altLang="zh-CN" sz="1400" b="0" i="1" smtClean="0">
                                  <a:solidFill>
                                    <a:schemeClr val="tx1"/>
                                  </a:solidFill>
                                  <a:latin typeface="Cambria Math" panose="02040503050406030204" pitchFamily="18" charset="0"/>
                                  <a:ea typeface="+mj-ea"/>
                                </a:rPr>
                              </m:ctrlPr>
                            </m:sSupPr>
                            <m:e>
                              <m:r>
                                <a:rPr lang="en-US" altLang="zh-CN" sz="1400" b="0" i="1" smtClean="0">
                                  <a:solidFill>
                                    <a:schemeClr val="tx1"/>
                                  </a:solidFill>
                                  <a:latin typeface="Cambria Math" panose="02040503050406030204" pitchFamily="18" charset="0"/>
                                  <a:ea typeface="+mj-ea"/>
                                </a:rPr>
                                <m:t>𝐸</m:t>
                              </m:r>
                            </m:e>
                            <m:sup>
                              <m:r>
                                <a:rPr lang="en-US" altLang="zh-CN" sz="1400" b="0" i="1" smtClean="0">
                                  <a:solidFill>
                                    <a:schemeClr val="tx1"/>
                                  </a:solidFill>
                                  <a:latin typeface="Cambria Math" panose="02040503050406030204" pitchFamily="18" charset="0"/>
                                  <a:ea typeface="+mj-ea"/>
                                </a:rPr>
                                <m:t>𝐼</m:t>
                              </m:r>
                            </m:sup>
                          </m:sSup>
                        </m:e>
                      </m:d>
                    </m:oMath>
                  </m:oMathPara>
                </a14:m>
                <a:endParaRPr lang="zh-CN" altLang="en-US" sz="1400" dirty="0">
                  <a:solidFill>
                    <a:schemeClr val="tx1"/>
                  </a:solidFill>
                  <a:latin typeface="+mj-ea"/>
                  <a:ea typeface="+mj-ea"/>
                </a:endParaRPr>
              </a:p>
            </p:txBody>
          </p:sp>
        </mc:Choice>
        <mc:Fallback xmlns="">
          <p:sp>
            <p:nvSpPr>
              <p:cNvPr id="9" name="文本框 8">
                <a:extLst>
                  <a:ext uri="{FF2B5EF4-FFF2-40B4-BE49-F238E27FC236}">
                    <a16:creationId xmlns:a16="http://schemas.microsoft.com/office/drawing/2014/main" id="{02238F9B-6E74-4DED-9BAA-0740A67D3AB0}"/>
                  </a:ext>
                </a:extLst>
              </p:cNvPr>
              <p:cNvSpPr txBox="1">
                <a:spLocks noRot="1" noChangeAspect="1" noMove="1" noResize="1" noEditPoints="1" noAdjustHandles="1" noChangeArrowheads="1" noChangeShapeType="1" noTextEdit="1"/>
              </p:cNvSpPr>
              <p:nvPr/>
            </p:nvSpPr>
            <p:spPr>
              <a:xfrm>
                <a:off x="1554614" y="2435192"/>
                <a:ext cx="1330690" cy="307777"/>
              </a:xfrm>
              <a:prstGeom prst="rect">
                <a:avLst/>
              </a:prstGeom>
              <a:blipFill>
                <a:blip r:embed="rId7"/>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65584121-9A82-482E-8E62-B09F3FED1583}"/>
              </a:ext>
            </a:extLst>
          </p:cNvPr>
          <p:cNvPicPr>
            <a:picLocks noChangeAspect="1"/>
          </p:cNvPicPr>
          <p:nvPr/>
        </p:nvPicPr>
        <p:blipFill>
          <a:blip r:embed="rId8"/>
          <a:stretch>
            <a:fillRect/>
          </a:stretch>
        </p:blipFill>
        <p:spPr>
          <a:xfrm>
            <a:off x="1895069" y="3683178"/>
            <a:ext cx="1667142" cy="253651"/>
          </a:xfrm>
          <a:prstGeom prst="rect">
            <a:avLst/>
          </a:prstGeom>
        </p:spPr>
      </p:pic>
      <p:pic>
        <p:nvPicPr>
          <p:cNvPr id="11" name="图片 10">
            <a:extLst>
              <a:ext uri="{FF2B5EF4-FFF2-40B4-BE49-F238E27FC236}">
                <a16:creationId xmlns:a16="http://schemas.microsoft.com/office/drawing/2014/main" id="{F55B5BEA-D04B-400C-9589-2A001DBCD504}"/>
              </a:ext>
            </a:extLst>
          </p:cNvPr>
          <p:cNvPicPr>
            <a:picLocks noChangeAspect="1"/>
          </p:cNvPicPr>
          <p:nvPr/>
        </p:nvPicPr>
        <p:blipFill>
          <a:blip r:embed="rId9"/>
          <a:stretch>
            <a:fillRect/>
          </a:stretch>
        </p:blipFill>
        <p:spPr>
          <a:xfrm>
            <a:off x="1937773" y="869119"/>
            <a:ext cx="1624438" cy="211983"/>
          </a:xfrm>
          <a:prstGeom prst="rect">
            <a:avLst/>
          </a:prstGeom>
        </p:spPr>
      </p:pic>
      <p:pic>
        <p:nvPicPr>
          <p:cNvPr id="12" name="图片 11">
            <a:extLst>
              <a:ext uri="{FF2B5EF4-FFF2-40B4-BE49-F238E27FC236}">
                <a16:creationId xmlns:a16="http://schemas.microsoft.com/office/drawing/2014/main" id="{5F04A979-8A4C-472B-B77A-6D34F9800E8B}"/>
              </a:ext>
            </a:extLst>
          </p:cNvPr>
          <p:cNvPicPr>
            <a:picLocks noChangeAspect="1"/>
          </p:cNvPicPr>
          <p:nvPr/>
        </p:nvPicPr>
        <p:blipFill>
          <a:blip r:embed="rId10"/>
          <a:stretch>
            <a:fillRect/>
          </a:stretch>
        </p:blipFill>
        <p:spPr>
          <a:xfrm>
            <a:off x="4633387" y="868176"/>
            <a:ext cx="1120430" cy="236839"/>
          </a:xfrm>
          <a:prstGeom prst="rect">
            <a:avLst/>
          </a:prstGeom>
        </p:spPr>
      </p:pic>
      <p:pic>
        <p:nvPicPr>
          <p:cNvPr id="13" name="图片 12">
            <a:extLst>
              <a:ext uri="{FF2B5EF4-FFF2-40B4-BE49-F238E27FC236}">
                <a16:creationId xmlns:a16="http://schemas.microsoft.com/office/drawing/2014/main" id="{9C12F4DF-608F-401E-B6FB-94015286552F}"/>
              </a:ext>
            </a:extLst>
          </p:cNvPr>
          <p:cNvPicPr>
            <a:picLocks noChangeAspect="1"/>
          </p:cNvPicPr>
          <p:nvPr/>
        </p:nvPicPr>
        <p:blipFill rotWithShape="1">
          <a:blip r:embed="rId11"/>
          <a:srcRect t="10696"/>
          <a:stretch/>
        </p:blipFill>
        <p:spPr>
          <a:xfrm>
            <a:off x="4633387" y="3553058"/>
            <a:ext cx="741866" cy="236839"/>
          </a:xfrm>
          <a:prstGeom prst="rect">
            <a:avLst/>
          </a:prstGeom>
        </p:spPr>
      </p:pic>
      <p:pic>
        <p:nvPicPr>
          <p:cNvPr id="14" name="图片 13">
            <a:extLst>
              <a:ext uri="{FF2B5EF4-FFF2-40B4-BE49-F238E27FC236}">
                <a16:creationId xmlns:a16="http://schemas.microsoft.com/office/drawing/2014/main" id="{CFB30E16-80E9-47DE-84CC-A4588568F659}"/>
              </a:ext>
            </a:extLst>
          </p:cNvPr>
          <p:cNvPicPr>
            <a:picLocks noChangeAspect="1"/>
          </p:cNvPicPr>
          <p:nvPr/>
        </p:nvPicPr>
        <p:blipFill>
          <a:blip r:embed="rId12"/>
          <a:stretch>
            <a:fillRect/>
          </a:stretch>
        </p:blipFill>
        <p:spPr>
          <a:xfrm>
            <a:off x="2440849" y="2262104"/>
            <a:ext cx="1121362" cy="259952"/>
          </a:xfrm>
          <a:prstGeom prst="rect">
            <a:avLst/>
          </a:prstGeom>
        </p:spPr>
      </p:pic>
      <p:pic>
        <p:nvPicPr>
          <p:cNvPr id="15" name="图片 14">
            <a:extLst>
              <a:ext uri="{FF2B5EF4-FFF2-40B4-BE49-F238E27FC236}">
                <a16:creationId xmlns:a16="http://schemas.microsoft.com/office/drawing/2014/main" id="{194178A9-E453-4C31-9753-D2E628C4FA81}"/>
              </a:ext>
            </a:extLst>
          </p:cNvPr>
          <p:cNvPicPr>
            <a:picLocks noChangeAspect="1"/>
          </p:cNvPicPr>
          <p:nvPr/>
        </p:nvPicPr>
        <p:blipFill>
          <a:blip r:embed="rId13"/>
          <a:stretch>
            <a:fillRect/>
          </a:stretch>
        </p:blipFill>
        <p:spPr>
          <a:xfrm>
            <a:off x="4602426" y="2025265"/>
            <a:ext cx="877825" cy="236839"/>
          </a:xfrm>
          <a:prstGeom prst="rect">
            <a:avLst/>
          </a:prstGeom>
        </p:spPr>
      </p:pic>
      <p:pic>
        <p:nvPicPr>
          <p:cNvPr id="16" name="图片 15">
            <a:extLst>
              <a:ext uri="{FF2B5EF4-FFF2-40B4-BE49-F238E27FC236}">
                <a16:creationId xmlns:a16="http://schemas.microsoft.com/office/drawing/2014/main" id="{3A4AEB60-6822-4D02-8568-CDDF5BD09E3C}"/>
              </a:ext>
            </a:extLst>
          </p:cNvPr>
          <p:cNvPicPr>
            <a:picLocks noChangeAspect="1"/>
          </p:cNvPicPr>
          <p:nvPr/>
        </p:nvPicPr>
        <p:blipFill>
          <a:blip r:embed="rId14"/>
          <a:stretch>
            <a:fillRect/>
          </a:stretch>
        </p:blipFill>
        <p:spPr>
          <a:xfrm>
            <a:off x="4848560" y="2298851"/>
            <a:ext cx="1578120" cy="290229"/>
          </a:xfrm>
          <a:prstGeom prst="rect">
            <a:avLst/>
          </a:prstGeom>
        </p:spPr>
      </p:pic>
      <p:pic>
        <p:nvPicPr>
          <p:cNvPr id="17" name="图片 16">
            <a:extLst>
              <a:ext uri="{FF2B5EF4-FFF2-40B4-BE49-F238E27FC236}">
                <a16:creationId xmlns:a16="http://schemas.microsoft.com/office/drawing/2014/main" id="{1D5540F4-9EEE-44E5-985F-4CAAE5F14872}"/>
              </a:ext>
            </a:extLst>
          </p:cNvPr>
          <p:cNvPicPr>
            <a:picLocks noChangeAspect="1"/>
          </p:cNvPicPr>
          <p:nvPr/>
        </p:nvPicPr>
        <p:blipFill>
          <a:blip r:embed="rId15"/>
          <a:stretch>
            <a:fillRect/>
          </a:stretch>
        </p:blipFill>
        <p:spPr>
          <a:xfrm>
            <a:off x="6529093" y="2050838"/>
            <a:ext cx="1480635" cy="496025"/>
          </a:xfrm>
          <a:prstGeom prst="rect">
            <a:avLst/>
          </a:prstGeom>
        </p:spPr>
      </p:pic>
      <p:pic>
        <p:nvPicPr>
          <p:cNvPr id="18" name="图片 17">
            <a:extLst>
              <a:ext uri="{FF2B5EF4-FFF2-40B4-BE49-F238E27FC236}">
                <a16:creationId xmlns:a16="http://schemas.microsoft.com/office/drawing/2014/main" id="{82D9A9F2-5881-409C-9129-3DB3C4003B6F}"/>
              </a:ext>
            </a:extLst>
          </p:cNvPr>
          <p:cNvPicPr>
            <a:picLocks noChangeAspect="1"/>
          </p:cNvPicPr>
          <p:nvPr/>
        </p:nvPicPr>
        <p:blipFill>
          <a:blip r:embed="rId16"/>
          <a:stretch>
            <a:fillRect/>
          </a:stretch>
        </p:blipFill>
        <p:spPr>
          <a:xfrm>
            <a:off x="6824993" y="1054089"/>
            <a:ext cx="1313821" cy="254368"/>
          </a:xfrm>
          <a:prstGeom prst="rect">
            <a:avLst/>
          </a:prstGeom>
        </p:spPr>
      </p:pic>
      <p:pic>
        <p:nvPicPr>
          <p:cNvPr id="19" name="图片 18">
            <a:extLst>
              <a:ext uri="{FF2B5EF4-FFF2-40B4-BE49-F238E27FC236}">
                <a16:creationId xmlns:a16="http://schemas.microsoft.com/office/drawing/2014/main" id="{B601EDB9-E619-4601-BBC0-0FFE3150ABCE}"/>
              </a:ext>
            </a:extLst>
          </p:cNvPr>
          <p:cNvPicPr>
            <a:picLocks noChangeAspect="1"/>
          </p:cNvPicPr>
          <p:nvPr/>
        </p:nvPicPr>
        <p:blipFill>
          <a:blip r:embed="rId17"/>
          <a:stretch>
            <a:fillRect/>
          </a:stretch>
        </p:blipFill>
        <p:spPr>
          <a:xfrm>
            <a:off x="6824993" y="3226414"/>
            <a:ext cx="1330690" cy="278281"/>
          </a:xfrm>
          <a:prstGeom prst="rect">
            <a:avLst/>
          </a:prstGeom>
        </p:spPr>
      </p:pic>
      <p:pic>
        <p:nvPicPr>
          <p:cNvPr id="20" name="图片 19">
            <a:extLst>
              <a:ext uri="{FF2B5EF4-FFF2-40B4-BE49-F238E27FC236}">
                <a16:creationId xmlns:a16="http://schemas.microsoft.com/office/drawing/2014/main" id="{49381BFB-DCB5-4C15-A615-648A9E2A5176}"/>
              </a:ext>
            </a:extLst>
          </p:cNvPr>
          <p:cNvPicPr>
            <a:picLocks noChangeAspect="1"/>
          </p:cNvPicPr>
          <p:nvPr/>
        </p:nvPicPr>
        <p:blipFill>
          <a:blip r:embed="rId18"/>
          <a:stretch>
            <a:fillRect/>
          </a:stretch>
        </p:blipFill>
        <p:spPr>
          <a:xfrm>
            <a:off x="8108062" y="2443965"/>
            <a:ext cx="909212" cy="306523"/>
          </a:xfrm>
          <a:prstGeom prst="rect">
            <a:avLst/>
          </a:prstGeom>
        </p:spPr>
      </p:pic>
      <p:pic>
        <p:nvPicPr>
          <p:cNvPr id="21" name="图片 20">
            <a:extLst>
              <a:ext uri="{FF2B5EF4-FFF2-40B4-BE49-F238E27FC236}">
                <a16:creationId xmlns:a16="http://schemas.microsoft.com/office/drawing/2014/main" id="{7D89CEA9-779B-46E3-B123-07D3D151C2FC}"/>
              </a:ext>
            </a:extLst>
          </p:cNvPr>
          <p:cNvPicPr>
            <a:picLocks noChangeAspect="1"/>
          </p:cNvPicPr>
          <p:nvPr/>
        </p:nvPicPr>
        <p:blipFill>
          <a:blip r:embed="rId19"/>
          <a:stretch>
            <a:fillRect/>
          </a:stretch>
        </p:blipFill>
        <p:spPr>
          <a:xfrm>
            <a:off x="2632581" y="4159819"/>
            <a:ext cx="3939689" cy="892996"/>
          </a:xfrm>
          <a:prstGeom prst="rect">
            <a:avLst/>
          </a:prstGeom>
        </p:spPr>
      </p:pic>
      <p:pic>
        <p:nvPicPr>
          <p:cNvPr id="22" name="图片 21">
            <a:extLst>
              <a:ext uri="{FF2B5EF4-FFF2-40B4-BE49-F238E27FC236}">
                <a16:creationId xmlns:a16="http://schemas.microsoft.com/office/drawing/2014/main" id="{59821C39-89C4-4BDF-93A5-54E4829F32CD}"/>
              </a:ext>
            </a:extLst>
          </p:cNvPr>
          <p:cNvPicPr>
            <a:picLocks noChangeAspect="1"/>
          </p:cNvPicPr>
          <p:nvPr/>
        </p:nvPicPr>
        <p:blipFill>
          <a:blip r:embed="rId20"/>
          <a:stretch>
            <a:fillRect/>
          </a:stretch>
        </p:blipFill>
        <p:spPr>
          <a:xfrm>
            <a:off x="1062618" y="1104057"/>
            <a:ext cx="1058779" cy="182670"/>
          </a:xfrm>
          <a:prstGeom prst="rect">
            <a:avLst/>
          </a:prstGeom>
        </p:spPr>
      </p:pic>
    </p:spTree>
    <p:extLst>
      <p:ext uri="{BB962C8B-B14F-4D97-AF65-F5344CB8AC3E}">
        <p14:creationId xmlns:p14="http://schemas.microsoft.com/office/powerpoint/2010/main" val="30408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916211" y="2508597"/>
            <a:ext cx="3262433" cy="1015663"/>
          </a:xfrm>
          <a:prstGeom prst="rect">
            <a:avLst/>
          </a:prstGeom>
        </p:spPr>
        <p:txBody>
          <a:bodyPr wrap="none">
            <a:spAutoFit/>
          </a:bodyPr>
          <a:lstStyle/>
          <a:p>
            <a:pPr algn="ctr">
              <a:defRPr/>
            </a:pPr>
            <a:r>
              <a:rPr lang="zh-CN" altLang="en-US" sz="6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谢谢大家</a:t>
            </a:r>
          </a:p>
        </p:txBody>
      </p:sp>
      <p:grpSp>
        <p:nvGrpSpPr>
          <p:cNvPr id="9" name="组合 8"/>
          <p:cNvGrpSpPr/>
          <p:nvPr/>
        </p:nvGrpSpPr>
        <p:grpSpPr>
          <a:xfrm>
            <a:off x="2222639" y="2464842"/>
            <a:ext cx="4698722" cy="1111158"/>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Picture 2" descr="http://pic29.photophoto.cn/20131031/0007019972140373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84" t="9054" r="21242" b="4929"/>
          <a:stretch>
            <a:fillRect/>
          </a:stretch>
        </p:blipFill>
        <p:spPr bwMode="auto">
          <a:xfrm>
            <a:off x="3761105" y="685165"/>
            <a:ext cx="1624330" cy="124587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21175" y="70052"/>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5" name="文本框 4">
            <a:extLst>
              <a:ext uri="{FF2B5EF4-FFF2-40B4-BE49-F238E27FC236}">
                <a16:creationId xmlns:a16="http://schemas.microsoft.com/office/drawing/2014/main" id="{7A3E2D56-31C0-4B1C-AD09-3D203C4F0305}"/>
              </a:ext>
            </a:extLst>
          </p:cNvPr>
          <p:cNvSpPr txBox="1"/>
          <p:nvPr/>
        </p:nvSpPr>
        <p:spPr>
          <a:xfrm>
            <a:off x="677174" y="1047110"/>
            <a:ext cx="7789652" cy="32696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solidFill>
                  <a:srgbClr val="304371"/>
                </a:solidFill>
                <a:latin typeface="+mj-ea"/>
                <a:ea typeface="+mj-ea"/>
              </a:rPr>
              <a:t>CF</a:t>
            </a:r>
            <a:r>
              <a:rPr lang="zh-CN" altLang="en-US" sz="2000" b="1" dirty="0">
                <a:solidFill>
                  <a:srgbClr val="304371"/>
                </a:solidFill>
                <a:latin typeface="+mj-ea"/>
                <a:ea typeface="+mj-ea"/>
              </a:rPr>
              <a:t>：稀疏性问题</a:t>
            </a:r>
            <a:endParaRPr lang="en-US" altLang="zh-CN" sz="2000" b="1" dirty="0">
              <a:solidFill>
                <a:srgbClr val="304371"/>
              </a:solidFill>
              <a:latin typeface="+mj-ea"/>
              <a:ea typeface="+mj-ea"/>
            </a:endParaRPr>
          </a:p>
          <a:p>
            <a:pPr marL="685800" lvl="1" indent="-342900">
              <a:lnSpc>
                <a:spcPct val="150000"/>
              </a:lnSpc>
              <a:buFont typeface="微软雅黑" panose="020B0503020204020204" pitchFamily="34" charset="-122"/>
              <a:buChar char="￮"/>
            </a:pPr>
            <a:r>
              <a:rPr lang="zh-CN" altLang="en-US" sz="2000" b="1" dirty="0">
                <a:solidFill>
                  <a:schemeClr val="bg2">
                    <a:lumMod val="50000"/>
                  </a:schemeClr>
                </a:solidFill>
                <a:latin typeface="+mj-ea"/>
                <a:ea typeface="+mj-ea"/>
              </a:rPr>
              <a:t>使用辅助信息增强嵌入</a:t>
            </a:r>
            <a:r>
              <a:rPr lang="zh-CN" altLang="en-US" sz="2000" dirty="0">
                <a:solidFill>
                  <a:schemeClr val="bg2">
                    <a:lumMod val="50000"/>
                  </a:schemeClr>
                </a:solidFill>
                <a:latin typeface="+mj-ea"/>
                <a:ea typeface="+mj-ea"/>
              </a:rPr>
              <a:t>：存储占据大量内存，个人信息泄露</a:t>
            </a:r>
            <a:endParaRPr lang="en-US" altLang="zh-CN" sz="20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r>
              <a:rPr lang="zh-CN" altLang="en-US" sz="2000" b="1" dirty="0">
                <a:solidFill>
                  <a:schemeClr val="bg2">
                    <a:lumMod val="50000"/>
                  </a:schemeClr>
                </a:solidFill>
                <a:latin typeface="+mj-ea"/>
                <a:ea typeface="+mj-ea"/>
              </a:rPr>
              <a:t>邻居信息作为用户额外特征</a:t>
            </a:r>
            <a:r>
              <a:rPr lang="zh-CN" altLang="en-US" sz="2000" dirty="0">
                <a:solidFill>
                  <a:schemeClr val="bg2">
                    <a:lumMod val="50000"/>
                  </a:schemeClr>
                </a:solidFill>
                <a:latin typeface="+mj-ea"/>
                <a:ea typeface="+mj-ea"/>
              </a:rPr>
              <a:t>：项目嵌入表示没有得到增强，高阶交互无法被捕获</a:t>
            </a: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en-US" altLang="zh-CN" sz="2000" b="1" dirty="0">
                <a:solidFill>
                  <a:srgbClr val="304371"/>
                </a:solidFill>
                <a:latin typeface="+mj-ea"/>
                <a:ea typeface="+mj-ea"/>
              </a:rPr>
              <a:t>GCN</a:t>
            </a:r>
            <a:r>
              <a:rPr lang="zh-CN" altLang="en-US" sz="2000" b="1" dirty="0">
                <a:solidFill>
                  <a:srgbClr val="304371"/>
                </a:solidFill>
                <a:latin typeface="+mj-ea"/>
                <a:ea typeface="+mj-ea"/>
              </a:rPr>
              <a:t>：用户对项目流行度的敏感性是不同的，但</a:t>
            </a:r>
            <a:r>
              <a:rPr lang="en-US" altLang="zh-CN" sz="2000" b="1" dirty="0">
                <a:solidFill>
                  <a:srgbClr val="304371"/>
                </a:solidFill>
                <a:latin typeface="+mj-ea"/>
                <a:ea typeface="+mj-ea"/>
              </a:rPr>
              <a:t>GCN</a:t>
            </a:r>
            <a:r>
              <a:rPr lang="zh-CN" altLang="en-US" sz="2000" b="1" dirty="0">
                <a:solidFill>
                  <a:srgbClr val="304371"/>
                </a:solidFill>
                <a:latin typeface="+mj-ea"/>
                <a:ea typeface="+mj-ea"/>
              </a:rPr>
              <a:t>中的邻居聚合实际上通过图拉普拉斯归一化来增强这种敏感性，从而导致次优个性化</a:t>
            </a:r>
          </a:p>
        </p:txBody>
      </p:sp>
      <p:pic>
        <p:nvPicPr>
          <p:cNvPr id="3" name="图片 2">
            <a:extLst>
              <a:ext uri="{FF2B5EF4-FFF2-40B4-BE49-F238E27FC236}">
                <a16:creationId xmlns:a16="http://schemas.microsoft.com/office/drawing/2014/main" id="{BEDA5DFA-1D0A-4E80-9C2D-B4F6D6F011FD}"/>
              </a:ext>
            </a:extLst>
          </p:cNvPr>
          <p:cNvPicPr>
            <a:picLocks noChangeAspect="1"/>
          </p:cNvPicPr>
          <p:nvPr/>
        </p:nvPicPr>
        <p:blipFill>
          <a:blip r:embed="rId3"/>
          <a:stretch>
            <a:fillRect/>
          </a:stretch>
        </p:blipFill>
        <p:spPr>
          <a:xfrm>
            <a:off x="1528892" y="576181"/>
            <a:ext cx="6086215" cy="4541441"/>
          </a:xfrm>
          <a:prstGeom prst="rect">
            <a:avLst/>
          </a:prstGeom>
        </p:spPr>
      </p:pic>
    </p:spTree>
    <p:extLst>
      <p:ext uri="{BB962C8B-B14F-4D97-AF65-F5344CB8AC3E}">
        <p14:creationId xmlns:p14="http://schemas.microsoft.com/office/powerpoint/2010/main" val="3728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4" y="64937"/>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12" name="矩形 11">
            <a:extLst>
              <a:ext uri="{FF2B5EF4-FFF2-40B4-BE49-F238E27FC236}">
                <a16:creationId xmlns:a16="http://schemas.microsoft.com/office/drawing/2014/main" id="{750AE87A-6526-4F9C-81E7-AAD713BCAB26}"/>
              </a:ext>
            </a:extLst>
          </p:cNvPr>
          <p:cNvSpPr/>
          <p:nvPr/>
        </p:nvSpPr>
        <p:spPr bwMode="auto">
          <a:xfrm>
            <a:off x="-1" y="600824"/>
            <a:ext cx="1897811" cy="400110"/>
          </a:xfrm>
          <a:prstGeom prst="rect">
            <a:avLst/>
          </a:prstGeom>
          <a:noFill/>
        </p:spPr>
        <p:txBody>
          <a:bodyPr wrap="square">
            <a:spAutoFit/>
          </a:bodyPr>
          <a:lstStyle/>
          <a:p>
            <a:pPr>
              <a:defRPr/>
            </a:pPr>
            <a:r>
              <a:rPr lang="en-US" altLang="zh-CN"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3DD5F0-22A4-472C-99D0-105CC81E2262}"/>
              </a:ext>
            </a:extLst>
          </p:cNvPr>
          <p:cNvSpPr txBox="1"/>
          <p:nvPr/>
        </p:nvSpPr>
        <p:spPr>
          <a:xfrm>
            <a:off x="463669" y="959404"/>
            <a:ext cx="8216661" cy="37312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强调了捕获</a:t>
            </a:r>
            <a:r>
              <a:rPr lang="zh-CN" altLang="en-US" sz="2000" b="1" dirty="0">
                <a:solidFill>
                  <a:schemeClr val="bg2">
                    <a:lumMod val="50000"/>
                  </a:schemeClr>
                </a:solidFill>
                <a:latin typeface="+mj-ea"/>
                <a:ea typeface="+mj-ea"/>
              </a:rPr>
              <a:t>多粒度</a:t>
            </a:r>
            <a:r>
              <a:rPr lang="zh-CN" altLang="en-US" sz="2000" dirty="0">
                <a:solidFill>
                  <a:schemeClr val="bg2">
                    <a:lumMod val="50000"/>
                  </a:schemeClr>
                </a:solidFill>
                <a:latin typeface="+mj-ea"/>
                <a:ea typeface="+mj-ea"/>
              </a:rPr>
              <a:t>流行度特征以匹配项目流行度中表现出的用户偏好差异的关键重要性。</a:t>
            </a: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提出了一种新的基于</a:t>
            </a:r>
            <a:r>
              <a:rPr lang="en-US" altLang="zh-CN" sz="2000" dirty="0">
                <a:solidFill>
                  <a:schemeClr val="bg2">
                    <a:lumMod val="50000"/>
                  </a:schemeClr>
                </a:solidFill>
                <a:latin typeface="+mj-ea"/>
                <a:ea typeface="+mj-ea"/>
              </a:rPr>
              <a:t>GCN</a:t>
            </a:r>
            <a:r>
              <a:rPr lang="zh-CN" altLang="en-US" sz="2000" dirty="0">
                <a:solidFill>
                  <a:schemeClr val="bg2">
                    <a:lumMod val="50000"/>
                  </a:schemeClr>
                </a:solidFill>
                <a:latin typeface="+mj-ea"/>
                <a:ea typeface="+mj-ea"/>
              </a:rPr>
              <a:t>的推荐框架</a:t>
            </a:r>
            <a:r>
              <a:rPr lang="en-US" altLang="zh-CN" sz="2000" b="1" dirty="0">
                <a:solidFill>
                  <a:schemeClr val="bg2">
                    <a:lumMod val="50000"/>
                  </a:schemeClr>
                </a:solidFill>
                <a:latin typeface="+mj-ea"/>
                <a:ea typeface="+mj-ea"/>
              </a:rPr>
              <a:t>JMP-GCF</a:t>
            </a:r>
            <a:r>
              <a:rPr lang="zh-CN" altLang="en-US" sz="2000" dirty="0">
                <a:solidFill>
                  <a:schemeClr val="bg2">
                    <a:lumMod val="50000"/>
                  </a:schemeClr>
                </a:solidFill>
                <a:latin typeface="+mj-ea"/>
                <a:ea typeface="+mj-ea"/>
              </a:rPr>
              <a:t>，该框架联合学习多粒度流行度特征和高阶交互，以捕获不同流行度粒度内和不同流行度粒度之间用户偏好建模相关的信号。</a:t>
            </a:r>
            <a:endParaRPr lang="en-US" altLang="zh-CN" sz="20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zh-CN" altLang="en-US" sz="2000" dirty="0">
                <a:solidFill>
                  <a:schemeClr val="bg2">
                    <a:lumMod val="50000"/>
                  </a:schemeClr>
                </a:solidFill>
                <a:latin typeface="+mj-ea"/>
                <a:ea typeface="+mj-ea"/>
              </a:rPr>
              <a:t>为了实现流行度特征和协同信号的联合学习，提出了一种</a:t>
            </a:r>
            <a:r>
              <a:rPr lang="zh-CN" altLang="en-US" sz="2000" b="1" dirty="0">
                <a:solidFill>
                  <a:schemeClr val="bg2">
                    <a:lumMod val="50000"/>
                  </a:schemeClr>
                </a:solidFill>
                <a:latin typeface="+mj-ea"/>
                <a:ea typeface="+mj-ea"/>
              </a:rPr>
              <a:t>分离的</a:t>
            </a:r>
            <a:r>
              <a:rPr lang="zh-CN" altLang="en-US" sz="2000" dirty="0">
                <a:solidFill>
                  <a:schemeClr val="bg2">
                    <a:lumMod val="50000"/>
                  </a:schemeClr>
                </a:solidFill>
                <a:latin typeface="+mj-ea"/>
                <a:ea typeface="+mj-ea"/>
              </a:rPr>
              <a:t>贝叶斯个性化排名</a:t>
            </a:r>
            <a:r>
              <a:rPr lang="en-US" altLang="zh-CN" sz="2000" b="1" dirty="0">
                <a:solidFill>
                  <a:schemeClr val="bg2">
                    <a:lumMod val="50000"/>
                  </a:schemeClr>
                </a:solidFill>
                <a:latin typeface="+mj-ea"/>
                <a:ea typeface="+mj-ea"/>
              </a:rPr>
              <a:t>BPR</a:t>
            </a:r>
            <a:r>
              <a:rPr lang="zh-CN" altLang="en-US" sz="2000" b="1" dirty="0">
                <a:solidFill>
                  <a:schemeClr val="bg2">
                    <a:lumMod val="50000"/>
                  </a:schemeClr>
                </a:solidFill>
                <a:latin typeface="+mj-ea"/>
                <a:ea typeface="+mj-ea"/>
              </a:rPr>
              <a:t>损失</a:t>
            </a:r>
            <a:r>
              <a:rPr lang="zh-CN" altLang="en-US" sz="2000" dirty="0">
                <a:solidFill>
                  <a:schemeClr val="bg2">
                    <a:lumMod val="50000"/>
                  </a:schemeClr>
                </a:solidFill>
                <a:latin typeface="+mj-ea"/>
                <a:ea typeface="+mj-ea"/>
              </a:rPr>
              <a:t>；提出了一种</a:t>
            </a:r>
            <a:r>
              <a:rPr lang="zh-CN" altLang="en-US" sz="2000" b="1" dirty="0">
                <a:solidFill>
                  <a:schemeClr val="bg2">
                    <a:lumMod val="50000"/>
                  </a:schemeClr>
                </a:solidFill>
                <a:latin typeface="+mj-ea"/>
                <a:ea typeface="+mj-ea"/>
              </a:rPr>
              <a:t>多级叠加训练</a:t>
            </a:r>
            <a:r>
              <a:rPr lang="zh-CN" altLang="en-US" sz="2000" dirty="0">
                <a:solidFill>
                  <a:schemeClr val="bg2">
                    <a:lumMod val="50000"/>
                  </a:schemeClr>
                </a:solidFill>
                <a:latin typeface="+mj-ea"/>
                <a:ea typeface="+mj-ea"/>
              </a:rPr>
              <a:t>方法，以加快收敛速度，同时促进流行特征的学习。</a:t>
            </a:r>
          </a:p>
        </p:txBody>
      </p:sp>
    </p:spTree>
    <p:extLst>
      <p:ext uri="{BB962C8B-B14F-4D97-AF65-F5344CB8AC3E}">
        <p14:creationId xmlns:p14="http://schemas.microsoft.com/office/powerpoint/2010/main" val="2520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2" y="68257"/>
            <a:ext cx="3721110"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JMP-GCF General Architecture</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6AA5244-3258-4F97-8D85-5684FB88531D}"/>
              </a:ext>
            </a:extLst>
          </p:cNvPr>
          <p:cNvPicPr>
            <a:picLocks noChangeAspect="1"/>
          </p:cNvPicPr>
          <p:nvPr/>
        </p:nvPicPr>
        <p:blipFill rotWithShape="1">
          <a:blip r:embed="rId3"/>
          <a:srcRect l="1057" t="2701" r="1038" b="2888"/>
          <a:stretch/>
        </p:blipFill>
        <p:spPr>
          <a:xfrm>
            <a:off x="0" y="1172322"/>
            <a:ext cx="9143999" cy="3312921"/>
          </a:xfrm>
          <a:prstGeom prst="rect">
            <a:avLst/>
          </a:prstGeom>
        </p:spPr>
      </p:pic>
    </p:spTree>
    <p:extLst>
      <p:ext uri="{BB962C8B-B14F-4D97-AF65-F5344CB8AC3E}">
        <p14:creationId xmlns:p14="http://schemas.microsoft.com/office/powerpoint/2010/main" val="102231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0" y="68257"/>
            <a:ext cx="434980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Simplified Graph Convolution Block</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1B368E99-CA23-488A-9422-859AA9F5A910}"/>
              </a:ext>
            </a:extLst>
          </p:cNvPr>
          <p:cNvPicPr>
            <a:picLocks noChangeAspect="1"/>
          </p:cNvPicPr>
          <p:nvPr/>
        </p:nvPicPr>
        <p:blipFill>
          <a:blip r:embed="rId3"/>
          <a:stretch>
            <a:fillRect/>
          </a:stretch>
        </p:blipFill>
        <p:spPr>
          <a:xfrm>
            <a:off x="0" y="610598"/>
            <a:ext cx="4854333" cy="297799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2E2B2A-2A61-491B-A0C0-AC57E9DB0CAF}"/>
                  </a:ext>
                </a:extLst>
              </p:cNvPr>
              <p:cNvSpPr txBox="1"/>
              <p:nvPr/>
            </p:nvSpPr>
            <p:spPr>
              <a:xfrm>
                <a:off x="4854333" y="1177930"/>
                <a:ext cx="4085781" cy="1077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800" b="1" i="1" smtClean="0">
                              <a:solidFill>
                                <a:schemeClr val="bg2">
                                  <a:lumMod val="50000"/>
                                </a:schemeClr>
                              </a:solidFill>
                              <a:latin typeface="Cambria Math" panose="02040503050406030204" pitchFamily="18" charset="0"/>
                              <a:ea typeface="+mj-ea"/>
                            </a:rPr>
                          </m:ctrlPr>
                        </m:sSupPr>
                        <m:e>
                          <m:r>
                            <a:rPr lang="en-US" altLang="zh-CN" sz="1800" b="1" i="0" smtClean="0">
                              <a:solidFill>
                                <a:schemeClr val="bg2">
                                  <a:lumMod val="50000"/>
                                </a:schemeClr>
                              </a:solidFill>
                              <a:latin typeface="Cambria Math" panose="02040503050406030204" pitchFamily="18" charset="0"/>
                              <a:ea typeface="+mj-ea"/>
                            </a:rPr>
                            <m:t>𝐄</m:t>
                          </m:r>
                        </m:e>
                        <m:sup>
                          <m:r>
                            <a:rPr lang="en-US" altLang="zh-CN" sz="1800" b="1" i="1" smtClean="0">
                              <a:solidFill>
                                <a:schemeClr val="bg2">
                                  <a:lumMod val="50000"/>
                                </a:schemeClr>
                              </a:solidFill>
                              <a:latin typeface="Cambria Math" panose="02040503050406030204" pitchFamily="18" charset="0"/>
                              <a:ea typeface="+mj-ea"/>
                            </a:rPr>
                            <m:t>(</m:t>
                          </m:r>
                          <m:r>
                            <a:rPr lang="en-US" altLang="zh-CN" sz="1800" b="1" i="1" smtClean="0">
                              <a:solidFill>
                                <a:schemeClr val="bg2">
                                  <a:lumMod val="50000"/>
                                </a:schemeClr>
                              </a:solidFill>
                              <a:latin typeface="Cambria Math" panose="02040503050406030204" pitchFamily="18" charset="0"/>
                              <a:ea typeface="+mj-ea"/>
                            </a:rPr>
                            <m:t>𝒍</m:t>
                          </m:r>
                          <m:r>
                            <a:rPr lang="en-US" altLang="zh-CN" sz="1800" b="1" i="1" smtClean="0">
                              <a:solidFill>
                                <a:schemeClr val="bg2">
                                  <a:lumMod val="50000"/>
                                </a:schemeClr>
                              </a:solidFill>
                              <a:latin typeface="Cambria Math" panose="02040503050406030204" pitchFamily="18" charset="0"/>
                              <a:ea typeface="+mj-ea"/>
                            </a:rPr>
                            <m:t>)</m:t>
                          </m:r>
                        </m:sup>
                      </m:sSup>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acc>
                        <m:accPr>
                          <m:chr m:val="̂"/>
                          <m:ctrlPr>
                            <a:rPr lang="zh-CN" altLang="en-US" sz="1800" b="1" i="1">
                              <a:solidFill>
                                <a:schemeClr val="bg2">
                                  <a:lumMod val="50000"/>
                                </a:schemeClr>
                              </a:solidFill>
                              <a:latin typeface="Cambria Math" panose="02040503050406030204" pitchFamily="18" charset="0"/>
                            </a:rPr>
                          </m:ctrlPr>
                        </m:accPr>
                        <m:e>
                          <m:r>
                            <a:rPr lang="en-US" altLang="zh-CN" sz="1800" b="1">
                              <a:solidFill>
                                <a:schemeClr val="bg2">
                                  <a:lumMod val="50000"/>
                                </a:schemeClr>
                              </a:solidFill>
                              <a:latin typeface="Cambria Math" panose="02040503050406030204" pitchFamily="18" charset="0"/>
                            </a:rPr>
                            <m:t>𝐀</m:t>
                          </m:r>
                        </m:e>
                      </m:acc>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800" b="1" i="1" smtClean="0">
                              <a:solidFill>
                                <a:schemeClr val="bg2">
                                  <a:lumMod val="50000"/>
                                </a:schemeClr>
                              </a:solidFill>
                              <a:latin typeface="Cambria Math" panose="02040503050406030204" pitchFamily="18" charset="0"/>
                              <a:ea typeface="Cambria Math" panose="02040503050406030204" pitchFamily="18" charset="0"/>
                            </a:rPr>
                          </m:ctrlPr>
                        </m:sSupPr>
                        <m:e>
                          <m:r>
                            <a:rPr lang="en-US" altLang="zh-CN" sz="1800" b="1" i="0" smtClean="0">
                              <a:solidFill>
                                <a:schemeClr val="bg2">
                                  <a:lumMod val="50000"/>
                                </a:schemeClr>
                              </a:solidFill>
                              <a:latin typeface="Cambria Math" panose="02040503050406030204" pitchFamily="18" charset="0"/>
                              <a:ea typeface="Cambria Math" panose="02040503050406030204" pitchFamily="18" charset="0"/>
                            </a:rPr>
                            <m:t>𝐄</m:t>
                          </m:r>
                        </m:e>
                        <m:sup>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𝒍</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𝟏</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sup>
                      </m:sSup>
                    </m:oMath>
                  </m:oMathPara>
                </a14:m>
                <a:endParaRPr lang="en-US" altLang="zh-CN" sz="1800" b="1" dirty="0">
                  <a:solidFill>
                    <a:schemeClr val="bg2">
                      <a:lumMod val="50000"/>
                    </a:schemeClr>
                  </a:solidFill>
                  <a:latin typeface="+mj-ea"/>
                  <a:ea typeface="+mj-ea"/>
                </a:endParaRPr>
              </a:p>
              <a:p>
                <a:pPr/>
                <a14:m>
                  <m:oMathPara xmlns:m="http://schemas.openxmlformats.org/officeDocument/2006/math">
                    <m:oMathParaPr>
                      <m:jc m:val="centerGroup"/>
                    </m:oMathParaPr>
                    <m:oMath xmlns:m="http://schemas.openxmlformats.org/officeDocument/2006/math">
                      <m:sSup>
                        <m:sSup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sSupPr>
                        <m:e>
                          <m:r>
                            <a:rPr lang="en-US" altLang="zh-CN" sz="1800" b="1">
                              <a:solidFill>
                                <a:schemeClr val="bg2">
                                  <a:lumMod val="50000"/>
                                </a:schemeClr>
                              </a:solidFill>
                              <a:latin typeface="Cambria Math" panose="02040503050406030204" pitchFamily="18" charset="0"/>
                              <a:ea typeface="Cambria Math" panose="02040503050406030204" pitchFamily="18" charset="0"/>
                            </a:rPr>
                            <m:t>𝐄</m:t>
                          </m:r>
                        </m:e>
                        <m:sup>
                          <m:r>
                            <a:rPr lang="en-US" altLang="zh-CN" sz="1800" b="1" i="1">
                              <a:solidFill>
                                <a:schemeClr val="bg2">
                                  <a:lumMod val="50000"/>
                                </a:schemeClr>
                              </a:solidFill>
                              <a:latin typeface="Cambria Math" panose="02040503050406030204" pitchFamily="18" charset="0"/>
                              <a:ea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𝟎</m:t>
                          </m:r>
                          <m:r>
                            <a:rPr lang="en-US" altLang="zh-CN" sz="1800" b="1" i="1">
                              <a:solidFill>
                                <a:schemeClr val="bg2">
                                  <a:lumMod val="50000"/>
                                </a:schemeClr>
                              </a:solidFill>
                              <a:latin typeface="Cambria Math" panose="02040503050406030204" pitchFamily="18" charset="0"/>
                              <a:ea typeface="Cambria Math" panose="02040503050406030204" pitchFamily="18" charset="0"/>
                            </a:rPr>
                            <m:t>)</m:t>
                          </m:r>
                        </m:sup>
                      </m:sSup>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d>
                        <m:dPr>
                          <m:begChr m:val="["/>
                          <m:endChr m:val="]"/>
                          <m:ctrlPr>
                            <a:rPr lang="en-US" altLang="zh-CN" sz="1800" b="1" i="1" smtClean="0">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1" i="0" smtClean="0">
                              <a:solidFill>
                                <a:schemeClr val="bg2">
                                  <a:lumMod val="50000"/>
                                </a:schemeClr>
                              </a:solidFill>
                              <a:latin typeface="Cambria Math" panose="02040503050406030204" pitchFamily="18" charset="0"/>
                              <a:ea typeface="Cambria Math" panose="02040503050406030204" pitchFamily="18" charset="0"/>
                            </a:rPr>
                            <m:t>𝐔</m:t>
                          </m:r>
                          <m:r>
                            <a:rPr lang="en-US" altLang="zh-CN" sz="1800" b="1" i="0" smtClean="0">
                              <a:solidFill>
                                <a:schemeClr val="bg2">
                                  <a:lumMod val="50000"/>
                                </a:schemeClr>
                              </a:solidFill>
                              <a:latin typeface="Cambria Math" panose="02040503050406030204" pitchFamily="18" charset="0"/>
                              <a:ea typeface="Cambria Math" panose="02040503050406030204" pitchFamily="18" charset="0"/>
                            </a:rPr>
                            <m:t>||</m:t>
                          </m:r>
                          <m:r>
                            <a:rPr lang="en-US" altLang="zh-CN" sz="1800" b="1" i="0" smtClean="0">
                              <a:solidFill>
                                <a:schemeClr val="bg2">
                                  <a:lumMod val="50000"/>
                                </a:schemeClr>
                              </a:solidFill>
                              <a:latin typeface="Cambria Math" panose="02040503050406030204" pitchFamily="18" charset="0"/>
                              <a:ea typeface="Cambria Math" panose="02040503050406030204" pitchFamily="18" charset="0"/>
                            </a:rPr>
                            <m:t>𝐈</m:t>
                          </m:r>
                        </m:e>
                      </m:d>
                    </m:oMath>
                  </m:oMathPara>
                </a14:m>
                <a:endParaRPr lang="en-US" altLang="zh-CN" sz="1800" b="1" dirty="0">
                  <a:solidFill>
                    <a:schemeClr val="bg2">
                      <a:lumMod val="50000"/>
                    </a:schemeClr>
                  </a:solidFill>
                  <a:latin typeface="+mj-ea"/>
                  <a:ea typeface="+mj-ea"/>
                </a:endParaRPr>
              </a:p>
              <a:p>
                <a:pPr/>
                <a14:m>
                  <m:oMathPara xmlns:m="http://schemas.openxmlformats.org/officeDocument/2006/math">
                    <m:oMathParaPr>
                      <m:jc m:val="centerGroup"/>
                    </m:oMathParaPr>
                    <m:oMath xmlns:m="http://schemas.openxmlformats.org/officeDocument/2006/math">
                      <m:acc>
                        <m:accPr>
                          <m:chr m:val="̂"/>
                          <m:ctrlPr>
                            <a:rPr lang="zh-CN" altLang="en-US" sz="1800" b="1" i="1">
                              <a:solidFill>
                                <a:schemeClr val="bg2">
                                  <a:lumMod val="50000"/>
                                </a:schemeClr>
                              </a:solidFill>
                              <a:latin typeface="Cambria Math" panose="02040503050406030204" pitchFamily="18" charset="0"/>
                            </a:rPr>
                          </m:ctrlPr>
                        </m:accPr>
                        <m:e>
                          <m:r>
                            <a:rPr lang="en-US" altLang="zh-CN" sz="1800" b="1">
                              <a:solidFill>
                                <a:schemeClr val="bg2">
                                  <a:lumMod val="50000"/>
                                </a:schemeClr>
                              </a:solidFill>
                              <a:latin typeface="Cambria Math" panose="02040503050406030204" pitchFamily="18" charset="0"/>
                            </a:rPr>
                            <m:t>𝐀</m:t>
                          </m:r>
                        </m:e>
                      </m:acc>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sSupPr>
                        <m:e>
                          <m:d>
                            <m:d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1">
                                  <a:solidFill>
                                    <a:schemeClr val="bg2">
                                      <a:lumMod val="50000"/>
                                    </a:schemeClr>
                                  </a:solidFill>
                                  <a:latin typeface="Cambria Math" panose="02040503050406030204" pitchFamily="18" charset="0"/>
                                  <a:ea typeface="Cambria Math" panose="02040503050406030204" pitchFamily="18" charset="0"/>
                                </a:rPr>
                                <m:t>𝐃</m:t>
                              </m:r>
                              <m:r>
                                <a:rPr lang="en-US" altLang="zh-CN" sz="1800" b="1" i="1">
                                  <a:solidFill>
                                    <a:schemeClr val="bg2">
                                      <a:lumMod val="50000"/>
                                    </a:schemeClr>
                                  </a:solidFill>
                                  <a:latin typeface="Cambria Math" panose="02040503050406030204" pitchFamily="18" charset="0"/>
                                  <a:ea typeface="Cambria Math" panose="02040503050406030204" pitchFamily="18" charset="0"/>
                                </a:rPr>
                                <m:t>+</m:t>
                              </m:r>
                              <m:r>
                                <a:rPr lang="en-US" altLang="zh-CN" sz="1800" b="1">
                                  <a:solidFill>
                                    <a:schemeClr val="bg2">
                                      <a:lumMod val="50000"/>
                                    </a:schemeClr>
                                  </a:solidFill>
                                  <a:latin typeface="Cambria Math" panose="02040503050406030204" pitchFamily="18" charset="0"/>
                                  <a:ea typeface="Cambria Math" panose="02040503050406030204" pitchFamily="18" charset="0"/>
                                </a:rPr>
                                <m:t>𝐈</m:t>
                              </m:r>
                            </m:e>
                          </m:d>
                        </m:e>
                        <m:sup>
                          <m:r>
                            <a:rPr lang="en-US" altLang="zh-CN" sz="1800" b="1" i="1">
                              <a:solidFill>
                                <a:schemeClr val="bg2">
                                  <a:lumMod val="50000"/>
                                </a:schemeClr>
                              </a:solidFill>
                              <a:latin typeface="Cambria Math" panose="02040503050406030204" pitchFamily="18" charset="0"/>
                              <a:ea typeface="Cambria Math" panose="02040503050406030204" pitchFamily="18" charset="0"/>
                            </a:rPr>
                            <m:t>−</m:t>
                          </m:r>
                          <m:f>
                            <m:f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fPr>
                            <m:num>
                              <m:r>
                                <a:rPr lang="en-US" altLang="zh-CN" sz="1800" b="1" i="1">
                                  <a:solidFill>
                                    <a:schemeClr val="bg2">
                                      <a:lumMod val="50000"/>
                                    </a:schemeClr>
                                  </a:solidFill>
                                  <a:latin typeface="Cambria Math" panose="02040503050406030204" pitchFamily="18" charset="0"/>
                                  <a:ea typeface="Cambria Math" panose="02040503050406030204" pitchFamily="18" charset="0"/>
                                </a:rPr>
                                <m:t>𝟏</m:t>
                              </m:r>
                            </m:num>
                            <m:den>
                              <m:r>
                                <a:rPr lang="en-US" altLang="zh-CN" sz="1800" b="1" i="1">
                                  <a:solidFill>
                                    <a:schemeClr val="bg2">
                                      <a:lumMod val="50000"/>
                                    </a:schemeClr>
                                  </a:solidFill>
                                  <a:latin typeface="Cambria Math" panose="02040503050406030204" pitchFamily="18" charset="0"/>
                                  <a:ea typeface="Cambria Math" panose="02040503050406030204" pitchFamily="18" charset="0"/>
                                </a:rPr>
                                <m:t>𝟐</m:t>
                              </m:r>
                            </m:den>
                          </m:f>
                        </m:sup>
                      </m:sSup>
                      <m:d>
                        <m:d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1">
                              <a:solidFill>
                                <a:schemeClr val="bg2">
                                  <a:lumMod val="50000"/>
                                </a:schemeClr>
                              </a:solidFill>
                              <a:latin typeface="Cambria Math" panose="02040503050406030204" pitchFamily="18" charset="0"/>
                              <a:ea typeface="Cambria Math" panose="02040503050406030204" pitchFamily="18" charset="0"/>
                            </a:rPr>
                            <m:t>𝐀</m:t>
                          </m:r>
                          <m:r>
                            <a:rPr lang="en-US" altLang="zh-CN" sz="1800" b="1">
                              <a:solidFill>
                                <a:schemeClr val="bg2">
                                  <a:lumMod val="50000"/>
                                </a:schemeClr>
                              </a:solidFill>
                              <a:latin typeface="Cambria Math" panose="02040503050406030204" pitchFamily="18" charset="0"/>
                              <a:ea typeface="Cambria Math" panose="02040503050406030204" pitchFamily="18" charset="0"/>
                            </a:rPr>
                            <m:t>+</m:t>
                          </m:r>
                          <m:r>
                            <a:rPr lang="en-US" altLang="zh-CN" sz="1800" b="1">
                              <a:solidFill>
                                <a:schemeClr val="bg2">
                                  <a:lumMod val="50000"/>
                                </a:schemeClr>
                              </a:solidFill>
                              <a:latin typeface="Cambria Math" panose="02040503050406030204" pitchFamily="18" charset="0"/>
                              <a:ea typeface="Cambria Math" panose="02040503050406030204" pitchFamily="18" charset="0"/>
                            </a:rPr>
                            <m:t>𝐈</m:t>
                          </m:r>
                        </m:e>
                      </m:d>
                      <m:sSup>
                        <m:sSup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sSupPr>
                        <m:e>
                          <m:d>
                            <m:d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1" i="1">
                                  <a:solidFill>
                                    <a:schemeClr val="bg2">
                                      <a:lumMod val="50000"/>
                                    </a:schemeClr>
                                  </a:solidFill>
                                  <a:latin typeface="Cambria Math" panose="02040503050406030204" pitchFamily="18" charset="0"/>
                                  <a:ea typeface="Cambria Math" panose="02040503050406030204" pitchFamily="18" charset="0"/>
                                </a:rPr>
                                <m:t>𝑫</m:t>
                              </m:r>
                              <m:r>
                                <a:rPr lang="en-US" altLang="zh-CN" sz="1800" b="1" i="1">
                                  <a:solidFill>
                                    <a:schemeClr val="bg2">
                                      <a:lumMod val="50000"/>
                                    </a:schemeClr>
                                  </a:solidFill>
                                  <a:latin typeface="Cambria Math" panose="02040503050406030204" pitchFamily="18" charset="0"/>
                                  <a:ea typeface="Cambria Math" panose="02040503050406030204" pitchFamily="18" charset="0"/>
                                </a:rPr>
                                <m:t>+</m:t>
                              </m:r>
                              <m:r>
                                <a:rPr lang="en-US" altLang="zh-CN" sz="1800" b="1" i="1">
                                  <a:solidFill>
                                    <a:schemeClr val="bg2">
                                      <a:lumMod val="50000"/>
                                    </a:schemeClr>
                                  </a:solidFill>
                                  <a:latin typeface="Cambria Math" panose="02040503050406030204" pitchFamily="18" charset="0"/>
                                  <a:ea typeface="Cambria Math" panose="02040503050406030204" pitchFamily="18" charset="0"/>
                                </a:rPr>
                                <m:t>𝑰</m:t>
                              </m:r>
                            </m:e>
                          </m:d>
                        </m:e>
                        <m:sup>
                          <m:r>
                            <a:rPr lang="en-US" altLang="zh-CN" sz="1800" b="1" i="1">
                              <a:solidFill>
                                <a:schemeClr val="bg2">
                                  <a:lumMod val="50000"/>
                                </a:schemeClr>
                              </a:solidFill>
                              <a:latin typeface="Cambria Math" panose="02040503050406030204" pitchFamily="18" charset="0"/>
                              <a:ea typeface="Cambria Math" panose="02040503050406030204" pitchFamily="18" charset="0"/>
                            </a:rPr>
                            <m:t>−</m:t>
                          </m:r>
                          <m:f>
                            <m:fPr>
                              <m:ctrlPr>
                                <a:rPr lang="en-US" altLang="zh-CN" sz="1800" b="1" i="1">
                                  <a:solidFill>
                                    <a:schemeClr val="bg2">
                                      <a:lumMod val="50000"/>
                                    </a:schemeClr>
                                  </a:solidFill>
                                  <a:latin typeface="Cambria Math" panose="02040503050406030204" pitchFamily="18" charset="0"/>
                                  <a:ea typeface="Cambria Math" panose="02040503050406030204" pitchFamily="18" charset="0"/>
                                </a:rPr>
                              </m:ctrlPr>
                            </m:fPr>
                            <m:num>
                              <m:r>
                                <a:rPr lang="en-US" altLang="zh-CN" sz="1800" b="1" i="1">
                                  <a:solidFill>
                                    <a:schemeClr val="bg2">
                                      <a:lumMod val="50000"/>
                                    </a:schemeClr>
                                  </a:solidFill>
                                  <a:latin typeface="Cambria Math" panose="02040503050406030204" pitchFamily="18" charset="0"/>
                                  <a:ea typeface="Cambria Math" panose="02040503050406030204" pitchFamily="18" charset="0"/>
                                </a:rPr>
                                <m:t>𝟏</m:t>
                              </m:r>
                            </m:num>
                            <m:den>
                              <m:r>
                                <a:rPr lang="en-US" altLang="zh-CN" sz="1800" b="1" i="1">
                                  <a:solidFill>
                                    <a:schemeClr val="bg2">
                                      <a:lumMod val="50000"/>
                                    </a:schemeClr>
                                  </a:solidFill>
                                  <a:latin typeface="Cambria Math" panose="02040503050406030204" pitchFamily="18" charset="0"/>
                                  <a:ea typeface="Cambria Math" panose="02040503050406030204" pitchFamily="18" charset="0"/>
                                </a:rPr>
                                <m:t>𝟐</m:t>
                              </m:r>
                            </m:den>
                          </m:f>
                        </m:sup>
                      </m:sSup>
                    </m:oMath>
                  </m:oMathPara>
                </a14:m>
                <a:endParaRPr lang="zh-CN" altLang="en-US" sz="1800" b="1" dirty="0">
                  <a:solidFill>
                    <a:schemeClr val="bg2">
                      <a:lumMod val="50000"/>
                    </a:schemeClr>
                  </a:solidFill>
                  <a:latin typeface="+mj-ea"/>
                  <a:ea typeface="+mj-ea"/>
                </a:endParaRPr>
              </a:p>
            </p:txBody>
          </p:sp>
        </mc:Choice>
        <mc:Fallback xmlns="">
          <p:sp>
            <p:nvSpPr>
              <p:cNvPr id="6" name="文本框 5">
                <a:extLst>
                  <a:ext uri="{FF2B5EF4-FFF2-40B4-BE49-F238E27FC236}">
                    <a16:creationId xmlns:a16="http://schemas.microsoft.com/office/drawing/2014/main" id="{362E2B2A-2A61-491B-A0C0-AC57E9DB0CAF}"/>
                  </a:ext>
                </a:extLst>
              </p:cNvPr>
              <p:cNvSpPr txBox="1">
                <a:spLocks noRot="1" noChangeAspect="1" noMove="1" noResize="1" noEditPoints="1" noAdjustHandles="1" noChangeArrowheads="1" noChangeShapeType="1" noTextEdit="1"/>
              </p:cNvSpPr>
              <p:nvPr/>
            </p:nvSpPr>
            <p:spPr>
              <a:xfrm>
                <a:off x="4854333" y="1177930"/>
                <a:ext cx="4085781" cy="107785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676E351-C55A-49E6-A368-B828E8840AED}"/>
                  </a:ext>
                </a:extLst>
              </p:cNvPr>
              <p:cNvSpPr txBox="1"/>
              <p:nvPr/>
            </p:nvSpPr>
            <p:spPr>
              <a:xfrm>
                <a:off x="414067" y="3730504"/>
                <a:ext cx="4313208" cy="675378"/>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solidFill>
                      <a:schemeClr val="bg2">
                        <a:lumMod val="50000"/>
                      </a:schemeClr>
                    </a:solidFill>
                    <a:latin typeface="+mj-ea"/>
                    <a:ea typeface="+mj-ea"/>
                  </a:rPr>
                  <a:t>输入：</a:t>
                </a:r>
                <a14:m>
                  <m:oMath xmlns:m="http://schemas.openxmlformats.org/officeDocument/2006/math">
                    <m:acc>
                      <m:accPr>
                        <m:chr m:val="̂"/>
                        <m:ctrlPr>
                          <a:rPr lang="zh-CN" altLang="en-US" sz="1800" b="1" i="1" smtClean="0">
                            <a:solidFill>
                              <a:schemeClr val="bg2">
                                <a:lumMod val="50000"/>
                              </a:schemeClr>
                            </a:solidFill>
                            <a:latin typeface="Cambria Math" panose="02040503050406030204" pitchFamily="18" charset="0"/>
                            <a:ea typeface="+mj-ea"/>
                          </a:rPr>
                        </m:ctrlPr>
                      </m:accPr>
                      <m:e>
                        <m:r>
                          <a:rPr lang="en-US" altLang="zh-CN" sz="1800" b="1" i="0" smtClean="0">
                            <a:solidFill>
                              <a:schemeClr val="bg2">
                                <a:lumMod val="50000"/>
                              </a:schemeClr>
                            </a:solidFill>
                            <a:latin typeface="Cambria Math" panose="02040503050406030204" pitchFamily="18" charset="0"/>
                            <a:ea typeface="+mj-ea"/>
                          </a:rPr>
                          <m:t>𝐀</m:t>
                        </m:r>
                      </m:e>
                    </m:acc>
                    <m:r>
                      <a:rPr lang="zh-CN" altLang="en-US" sz="1800" b="1" i="1" smtClean="0">
                        <a:solidFill>
                          <a:schemeClr val="bg2">
                            <a:lumMod val="50000"/>
                          </a:schemeClr>
                        </a:solidFill>
                        <a:latin typeface="Cambria Math" panose="02040503050406030204" pitchFamily="18" charset="0"/>
                        <a:ea typeface="+mj-ea"/>
                      </a:rPr>
                      <m:t>∈</m:t>
                    </m:r>
                    <m:sSup>
                      <m:sSupPr>
                        <m:ctrlPr>
                          <a:rPr lang="en-US" altLang="zh-CN" sz="1800" b="1" i="1" smtClean="0">
                            <a:solidFill>
                              <a:schemeClr val="bg2">
                                <a:lumMod val="50000"/>
                              </a:schemeClr>
                            </a:solidFill>
                            <a:latin typeface="Cambria Math" panose="02040503050406030204" pitchFamily="18" charset="0"/>
                            <a:ea typeface="+mj-ea"/>
                          </a:rPr>
                        </m:ctrlPr>
                      </m:sSupPr>
                      <m:e>
                        <m:r>
                          <a:rPr lang="en-US" altLang="zh-CN" sz="1800" b="1">
                            <a:solidFill>
                              <a:schemeClr val="bg2">
                                <a:lumMod val="50000"/>
                              </a:schemeClr>
                            </a:solidFill>
                            <a:latin typeface="Cambria Math" panose="02040503050406030204" pitchFamily="18" charset="0"/>
                            <a:ea typeface="+mj-ea"/>
                          </a:rPr>
                          <m:t>ℝ</m:t>
                        </m:r>
                      </m:e>
                      <m:sup>
                        <m:d>
                          <m:dPr>
                            <m:ctrlPr>
                              <a:rPr lang="en-US" altLang="zh-CN" sz="1800" b="1" i="1" smtClean="0">
                                <a:solidFill>
                                  <a:schemeClr val="bg2">
                                    <a:lumMod val="50000"/>
                                  </a:schemeClr>
                                </a:solidFill>
                                <a:latin typeface="Cambria Math" panose="02040503050406030204" pitchFamily="18" charset="0"/>
                                <a:ea typeface="+mj-ea"/>
                              </a:rPr>
                            </m:ctrlPr>
                          </m:dPr>
                          <m:e>
                            <m:r>
                              <a:rPr lang="en-US" altLang="zh-CN" sz="1800" b="1" i="1" smtClean="0">
                                <a:solidFill>
                                  <a:schemeClr val="bg2">
                                    <a:lumMod val="50000"/>
                                  </a:schemeClr>
                                </a:solidFill>
                                <a:latin typeface="Cambria Math" panose="02040503050406030204" pitchFamily="18" charset="0"/>
                                <a:ea typeface="+mj-ea"/>
                              </a:rPr>
                              <m:t>𝒎</m:t>
                            </m:r>
                            <m:r>
                              <a:rPr lang="en-US" altLang="zh-CN" sz="1800" b="1" i="1" smtClean="0">
                                <a:solidFill>
                                  <a:schemeClr val="bg2">
                                    <a:lumMod val="50000"/>
                                  </a:schemeClr>
                                </a:solidFill>
                                <a:latin typeface="Cambria Math" panose="02040503050406030204" pitchFamily="18" charset="0"/>
                                <a:ea typeface="+mj-ea"/>
                              </a:rPr>
                              <m:t>+</m:t>
                            </m:r>
                            <m:r>
                              <a:rPr lang="en-US" altLang="zh-CN" sz="1800" b="1" i="1" smtClean="0">
                                <a:solidFill>
                                  <a:schemeClr val="bg2">
                                    <a:lumMod val="50000"/>
                                  </a:schemeClr>
                                </a:solidFill>
                                <a:latin typeface="Cambria Math" panose="02040503050406030204" pitchFamily="18" charset="0"/>
                                <a:ea typeface="+mj-ea"/>
                              </a:rPr>
                              <m:t>𝒏</m:t>
                            </m:r>
                          </m:e>
                        </m:d>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d>
                          <m:dPr>
                            <m:ctrlPr>
                              <a:rPr lang="en-US" altLang="zh-CN" sz="1800" b="1" i="1" smtClean="0">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𝒎</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𝒏</m:t>
                            </m:r>
                          </m:e>
                        </m:d>
                      </m:sup>
                    </m:sSup>
                  </m:oMath>
                </a14:m>
                <a:endParaRPr lang="en-US" altLang="zh-CN" sz="1800" b="1" i="1" dirty="0">
                  <a:solidFill>
                    <a:schemeClr val="bg2">
                      <a:lumMod val="50000"/>
                    </a:schemeClr>
                  </a:solidFill>
                  <a:latin typeface="Cambria Math" panose="02040503050406030204" pitchFamily="18" charset="0"/>
                  <a:ea typeface="+mj-ea"/>
                </a:endParaRPr>
              </a:p>
              <a:p>
                <a:pPr/>
                <a14:m>
                  <m:oMathPara xmlns:m="http://schemas.openxmlformats.org/officeDocument/2006/math">
                    <m:oMathParaPr>
                      <m:jc m:val="centerGroup"/>
                    </m:oMathParaPr>
                    <m:oMath xmlns:m="http://schemas.openxmlformats.org/officeDocument/2006/math">
                      <m:r>
                        <a:rPr lang="en-US" altLang="zh-CN" sz="1800" b="1" i="0" smtClean="0">
                          <a:solidFill>
                            <a:schemeClr val="bg2">
                              <a:lumMod val="50000"/>
                            </a:schemeClr>
                          </a:solidFill>
                          <a:latin typeface="Cambria Math" panose="02040503050406030204" pitchFamily="18" charset="0"/>
                          <a:ea typeface="+mj-ea"/>
                        </a:rPr>
                        <m:t>𝐔</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800" b="1" i="1">
                              <a:solidFill>
                                <a:schemeClr val="bg2">
                                  <a:lumMod val="50000"/>
                                </a:schemeClr>
                              </a:solidFill>
                              <a:latin typeface="Cambria Math" panose="02040503050406030204" pitchFamily="18" charset="0"/>
                            </a:rPr>
                          </m:ctrlPr>
                        </m:sSupPr>
                        <m:e>
                          <m:r>
                            <a:rPr lang="en-US" altLang="zh-CN" sz="1800" b="1">
                              <a:solidFill>
                                <a:schemeClr val="bg2">
                                  <a:lumMod val="50000"/>
                                </a:schemeClr>
                              </a:solidFill>
                              <a:latin typeface="Cambria Math" panose="02040503050406030204" pitchFamily="18" charset="0"/>
                            </a:rPr>
                            <m:t>ℝ</m:t>
                          </m:r>
                        </m:e>
                        <m:sup>
                          <m:r>
                            <a:rPr lang="en-US" altLang="zh-CN" sz="1800" b="1" i="1" smtClean="0">
                              <a:solidFill>
                                <a:schemeClr val="bg2">
                                  <a:lumMod val="50000"/>
                                </a:schemeClr>
                              </a:solidFill>
                              <a:latin typeface="Cambria Math" panose="02040503050406030204" pitchFamily="18" charset="0"/>
                            </a:rPr>
                            <m:t>𝒎</m:t>
                          </m:r>
                          <m:r>
                            <a:rPr lang="en-US" altLang="zh-CN" sz="1800" b="1" i="1">
                              <a:solidFill>
                                <a:schemeClr val="bg2">
                                  <a:lumMod val="50000"/>
                                </a:schemeClr>
                              </a:solidFill>
                              <a:latin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rPr>
                            <m:t>𝒌</m:t>
                          </m:r>
                        </m:sup>
                      </m:sSup>
                      <m:r>
                        <a:rPr lang="en-US" altLang="zh-CN" sz="1800" b="1" i="0" smtClean="0">
                          <a:solidFill>
                            <a:schemeClr val="bg2">
                              <a:lumMod val="50000"/>
                            </a:schemeClr>
                          </a:solidFill>
                          <a:latin typeface="Cambria Math" panose="02040503050406030204" pitchFamily="18" charset="0"/>
                          <a:ea typeface="Cambria Math" panose="02040503050406030204" pitchFamily="18" charset="0"/>
                        </a:rPr>
                        <m:t>       </m:t>
                      </m:r>
                      <m:r>
                        <a:rPr lang="en-US" altLang="zh-CN" sz="1800" b="1" i="0" smtClean="0">
                          <a:solidFill>
                            <a:schemeClr val="bg2">
                              <a:lumMod val="50000"/>
                            </a:schemeClr>
                          </a:solidFill>
                          <a:latin typeface="Cambria Math" panose="02040503050406030204" pitchFamily="18" charset="0"/>
                          <a:ea typeface="+mj-ea"/>
                        </a:rPr>
                        <m:t>𝐈</m:t>
                      </m:r>
                      <m:r>
                        <a:rPr lang="en-US" altLang="zh-CN" sz="18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800" b="1" i="1">
                              <a:solidFill>
                                <a:schemeClr val="bg2">
                                  <a:lumMod val="50000"/>
                                </a:schemeClr>
                              </a:solidFill>
                              <a:latin typeface="Cambria Math" panose="02040503050406030204" pitchFamily="18" charset="0"/>
                            </a:rPr>
                          </m:ctrlPr>
                        </m:sSupPr>
                        <m:e>
                          <m:r>
                            <a:rPr lang="en-US" altLang="zh-CN" sz="1800" b="1">
                              <a:solidFill>
                                <a:schemeClr val="bg2">
                                  <a:lumMod val="50000"/>
                                </a:schemeClr>
                              </a:solidFill>
                              <a:latin typeface="Cambria Math" panose="02040503050406030204" pitchFamily="18" charset="0"/>
                            </a:rPr>
                            <m:t>ℝ</m:t>
                          </m:r>
                        </m:e>
                        <m:sup>
                          <m:r>
                            <a:rPr lang="en-US" altLang="zh-CN" sz="1800" b="1" i="1" smtClean="0">
                              <a:solidFill>
                                <a:schemeClr val="bg2">
                                  <a:lumMod val="50000"/>
                                </a:schemeClr>
                              </a:solidFill>
                              <a:latin typeface="Cambria Math" panose="02040503050406030204" pitchFamily="18" charset="0"/>
                            </a:rPr>
                            <m:t>𝒏</m:t>
                          </m:r>
                          <m:r>
                            <a:rPr lang="en-US" altLang="zh-CN" sz="1800" b="1" i="1">
                              <a:solidFill>
                                <a:schemeClr val="bg2">
                                  <a:lumMod val="50000"/>
                                </a:schemeClr>
                              </a:solidFill>
                              <a:latin typeface="Cambria Math" panose="02040503050406030204" pitchFamily="18" charset="0"/>
                            </a:rPr>
                            <m:t>×</m:t>
                          </m:r>
                          <m:r>
                            <a:rPr lang="en-US" altLang="zh-CN" sz="1800" b="1" i="1" smtClean="0">
                              <a:solidFill>
                                <a:schemeClr val="bg2">
                                  <a:lumMod val="50000"/>
                                </a:schemeClr>
                              </a:solidFill>
                              <a:latin typeface="Cambria Math" panose="02040503050406030204" pitchFamily="18" charset="0"/>
                            </a:rPr>
                            <m:t>𝒌</m:t>
                          </m:r>
                        </m:sup>
                      </m:sSup>
                    </m:oMath>
                  </m:oMathPara>
                </a14:m>
                <a:endParaRPr lang="zh-CN" altLang="en-US" sz="1800" b="1" dirty="0">
                  <a:solidFill>
                    <a:schemeClr val="bg2">
                      <a:lumMod val="50000"/>
                    </a:schemeClr>
                  </a:solidFill>
                  <a:latin typeface="+mj-ea"/>
                  <a:ea typeface="+mj-ea"/>
                </a:endParaRPr>
              </a:p>
            </p:txBody>
          </p:sp>
        </mc:Choice>
        <mc:Fallback xmlns="">
          <p:sp>
            <p:nvSpPr>
              <p:cNvPr id="10" name="文本框 9">
                <a:extLst>
                  <a:ext uri="{FF2B5EF4-FFF2-40B4-BE49-F238E27FC236}">
                    <a16:creationId xmlns:a16="http://schemas.microsoft.com/office/drawing/2014/main" id="{F676E351-C55A-49E6-A368-B828E8840AED}"/>
                  </a:ext>
                </a:extLst>
              </p:cNvPr>
              <p:cNvSpPr txBox="1">
                <a:spLocks noRot="1" noChangeAspect="1" noMove="1" noResize="1" noEditPoints="1" noAdjustHandles="1" noChangeArrowheads="1" noChangeShapeType="1" noTextEdit="1"/>
              </p:cNvSpPr>
              <p:nvPr/>
            </p:nvSpPr>
            <p:spPr>
              <a:xfrm>
                <a:off x="414067" y="3730504"/>
                <a:ext cx="4313208" cy="675378"/>
              </a:xfrm>
              <a:prstGeom prst="rect">
                <a:avLst/>
              </a:prstGeom>
              <a:blipFill>
                <a:blip r:embed="rId5"/>
                <a:stretch>
                  <a:fillRect l="-990" t="-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53A18A-77DF-4F1F-BE09-049EFCB06A15}"/>
                  </a:ext>
                </a:extLst>
              </p:cNvPr>
              <p:cNvSpPr txBox="1"/>
              <p:nvPr/>
            </p:nvSpPr>
            <p:spPr>
              <a:xfrm>
                <a:off x="414067" y="4532902"/>
                <a:ext cx="4131022" cy="506870"/>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solidFill>
                      <a:schemeClr val="bg2">
                        <a:lumMod val="50000"/>
                      </a:schemeClr>
                    </a:solidFill>
                    <a:latin typeface="+mj-ea"/>
                    <a:ea typeface="+mj-ea"/>
                  </a:rPr>
                  <a:t>输出：</a:t>
                </a:r>
                <a14:m>
                  <m:oMath xmlns:m="http://schemas.openxmlformats.org/officeDocument/2006/math">
                    <m:d>
                      <m:dPr>
                        <m:begChr m:val="{"/>
                        <m:endChr m:val="}"/>
                        <m:ctrlPr>
                          <a:rPr lang="en-US" altLang="zh-CN" sz="1800" i="1" smtClean="0">
                            <a:solidFill>
                              <a:schemeClr val="bg2">
                                <a:lumMod val="50000"/>
                              </a:schemeClr>
                            </a:solidFill>
                            <a:latin typeface="Cambria Math" panose="02040503050406030204" pitchFamily="18" charset="0"/>
                            <a:ea typeface="+mj-ea"/>
                          </a:rPr>
                        </m:ctrlPr>
                      </m:dPr>
                      <m:e>
                        <m:d>
                          <m:dPr>
                            <m:ctrlPr>
                              <a:rPr lang="en-US" altLang="zh-CN" sz="1800" i="1" smtClean="0">
                                <a:solidFill>
                                  <a:schemeClr val="bg2">
                                    <a:lumMod val="50000"/>
                                  </a:schemeClr>
                                </a:solidFill>
                                <a:latin typeface="Cambria Math" panose="02040503050406030204" pitchFamily="18" charset="0"/>
                                <a:ea typeface="+mj-ea"/>
                              </a:rPr>
                            </m:ctrlPr>
                          </m:dPr>
                          <m:e>
                            <m:sSubSup>
                              <m:sSubSupPr>
                                <m:ctrlPr>
                                  <a:rPr lang="en-US" altLang="zh-CN" sz="1800" b="1" i="1" smtClean="0">
                                    <a:solidFill>
                                      <a:schemeClr val="bg2">
                                        <a:lumMod val="50000"/>
                                      </a:schemeClr>
                                    </a:solidFill>
                                    <a:latin typeface="Cambria Math" panose="02040503050406030204" pitchFamily="18" charset="0"/>
                                    <a:ea typeface="+mj-ea"/>
                                  </a:rPr>
                                </m:ctrlPr>
                              </m:sSubSupPr>
                              <m:e>
                                <m:r>
                                  <a:rPr lang="en-US" altLang="zh-CN" sz="1800" b="1" i="0" smtClean="0">
                                    <a:solidFill>
                                      <a:schemeClr val="bg2">
                                        <a:lumMod val="50000"/>
                                      </a:schemeClr>
                                    </a:solidFill>
                                    <a:latin typeface="Cambria Math" panose="02040503050406030204" pitchFamily="18" charset="0"/>
                                    <a:ea typeface="+mj-ea"/>
                                  </a:rPr>
                                  <m:t>𝐄</m:t>
                                </m:r>
                              </m:e>
                              <m:sub>
                                <m:r>
                                  <a:rPr lang="en-US" altLang="zh-CN" sz="1800" b="1" i="1" smtClean="0">
                                    <a:solidFill>
                                      <a:schemeClr val="bg2">
                                        <a:lumMod val="50000"/>
                                      </a:schemeClr>
                                    </a:solidFill>
                                    <a:latin typeface="Cambria Math" panose="02040503050406030204" pitchFamily="18" charset="0"/>
                                    <a:ea typeface="+mj-ea"/>
                                  </a:rPr>
                                  <m:t>𝒖</m:t>
                                </m:r>
                              </m:sub>
                              <m:sup>
                                <m:r>
                                  <a:rPr lang="en-US" altLang="zh-CN" sz="1800" b="1" i="1" smtClean="0">
                                    <a:solidFill>
                                      <a:schemeClr val="bg2">
                                        <a:lumMod val="50000"/>
                                      </a:schemeClr>
                                    </a:solidFill>
                                    <a:latin typeface="Cambria Math" panose="02040503050406030204" pitchFamily="18" charset="0"/>
                                    <a:ea typeface="+mj-ea"/>
                                  </a:rPr>
                                  <m:t>(</m:t>
                                </m:r>
                                <m:r>
                                  <a:rPr lang="en-US" altLang="zh-CN" sz="1800" b="1" i="1" smtClean="0">
                                    <a:solidFill>
                                      <a:schemeClr val="bg2">
                                        <a:lumMod val="50000"/>
                                      </a:schemeClr>
                                    </a:solidFill>
                                    <a:latin typeface="Cambria Math" panose="02040503050406030204" pitchFamily="18" charset="0"/>
                                    <a:ea typeface="+mj-ea"/>
                                  </a:rPr>
                                  <m:t>𝒍</m:t>
                                </m:r>
                                <m:r>
                                  <a:rPr lang="en-US" altLang="zh-CN" sz="1800" b="1" i="1" smtClean="0">
                                    <a:solidFill>
                                      <a:schemeClr val="bg2">
                                        <a:lumMod val="50000"/>
                                      </a:schemeClr>
                                    </a:solidFill>
                                    <a:latin typeface="Cambria Math" panose="02040503050406030204" pitchFamily="18" charset="0"/>
                                    <a:ea typeface="+mj-ea"/>
                                  </a:rPr>
                                  <m:t>)</m:t>
                                </m:r>
                              </m:sup>
                            </m:sSubSup>
                            <m:r>
                              <a:rPr lang="zh-CN" altLang="en-US" sz="1800" b="1" i="1">
                                <a:solidFill>
                                  <a:schemeClr val="bg2">
                                    <a:lumMod val="50000"/>
                                  </a:schemeClr>
                                </a:solidFill>
                                <a:latin typeface="Cambria Math" panose="02040503050406030204" pitchFamily="18" charset="0"/>
                                <a:ea typeface="+mj-ea"/>
                              </a:rPr>
                              <m:t>，</m:t>
                            </m:r>
                            <m:sSubSup>
                              <m:sSubSupPr>
                                <m:ctrlPr>
                                  <a:rPr lang="en-US" altLang="zh-CN" sz="1800" b="1" i="1">
                                    <a:solidFill>
                                      <a:schemeClr val="bg2">
                                        <a:lumMod val="50000"/>
                                      </a:schemeClr>
                                    </a:solidFill>
                                    <a:latin typeface="Cambria Math" panose="02040503050406030204" pitchFamily="18" charset="0"/>
                                  </a:rPr>
                                </m:ctrlPr>
                              </m:sSubSupPr>
                              <m:e>
                                <m:r>
                                  <a:rPr lang="en-US" altLang="zh-CN" sz="1800" b="1" i="0">
                                    <a:solidFill>
                                      <a:schemeClr val="bg2">
                                        <a:lumMod val="50000"/>
                                      </a:schemeClr>
                                    </a:solidFill>
                                    <a:latin typeface="Cambria Math" panose="02040503050406030204" pitchFamily="18" charset="0"/>
                                  </a:rPr>
                                  <m:t>𝐄</m:t>
                                </m:r>
                              </m:e>
                              <m:sub>
                                <m:r>
                                  <a:rPr lang="en-US" altLang="zh-CN" sz="1800" b="1" i="1" smtClean="0">
                                    <a:solidFill>
                                      <a:schemeClr val="bg2">
                                        <a:lumMod val="50000"/>
                                      </a:schemeClr>
                                    </a:solidFill>
                                    <a:latin typeface="Cambria Math" panose="02040503050406030204" pitchFamily="18" charset="0"/>
                                  </a:rPr>
                                  <m:t>𝒊</m:t>
                                </m:r>
                              </m:sub>
                              <m:sup>
                                <m:r>
                                  <a:rPr lang="en-US" altLang="zh-CN" sz="1800" b="1" i="1">
                                    <a:solidFill>
                                      <a:schemeClr val="bg2">
                                        <a:lumMod val="50000"/>
                                      </a:schemeClr>
                                    </a:solidFill>
                                    <a:latin typeface="Cambria Math" panose="02040503050406030204" pitchFamily="18" charset="0"/>
                                  </a:rPr>
                                  <m:t>(</m:t>
                                </m:r>
                                <m:r>
                                  <a:rPr lang="en-US" altLang="zh-CN" sz="1800" b="1" i="1">
                                    <a:solidFill>
                                      <a:schemeClr val="bg2">
                                        <a:lumMod val="50000"/>
                                      </a:schemeClr>
                                    </a:solidFill>
                                    <a:latin typeface="Cambria Math" panose="02040503050406030204" pitchFamily="18" charset="0"/>
                                  </a:rPr>
                                  <m:t>𝒍</m:t>
                                </m:r>
                                <m:r>
                                  <a:rPr lang="en-US" altLang="zh-CN" sz="1800" b="1" i="1">
                                    <a:solidFill>
                                      <a:schemeClr val="bg2">
                                        <a:lumMod val="50000"/>
                                      </a:schemeClr>
                                    </a:solidFill>
                                    <a:latin typeface="Cambria Math" panose="02040503050406030204" pitchFamily="18" charset="0"/>
                                  </a:rPr>
                                  <m:t>)</m:t>
                                </m:r>
                              </m:sup>
                            </m:sSubSup>
                          </m:e>
                        </m:d>
                        <m:r>
                          <a:rPr lang="en-US" altLang="zh-CN" sz="1800" i="1">
                            <a:solidFill>
                              <a:schemeClr val="bg2">
                                <a:lumMod val="50000"/>
                              </a:schemeClr>
                            </a:solidFill>
                            <a:latin typeface="Cambria Math" panose="02040503050406030204" pitchFamily="18" charset="0"/>
                            <a:ea typeface="+mj-ea"/>
                          </a:rPr>
                          <m:t>|</m:t>
                        </m:r>
                        <m:r>
                          <a:rPr lang="en-US" altLang="zh-CN" sz="1800" b="0" i="1" smtClean="0">
                            <a:solidFill>
                              <a:schemeClr val="bg2">
                                <a:lumMod val="50000"/>
                              </a:schemeClr>
                            </a:solidFill>
                            <a:latin typeface="Cambria Math" panose="02040503050406030204" pitchFamily="18" charset="0"/>
                            <a:ea typeface="+mj-ea"/>
                          </a:rPr>
                          <m:t>𝑙</m:t>
                        </m:r>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m:t>
                        </m:r>
                        <m:d>
                          <m:dPr>
                            <m:ctrlPr>
                              <a:rPr lang="en-US" altLang="zh-CN" sz="1800" b="0" i="1" smtClean="0">
                                <a:solidFill>
                                  <a:schemeClr val="bg2">
                                    <a:lumMod val="50000"/>
                                  </a:schemeClr>
                                </a:solidFill>
                                <a:latin typeface="Cambria Math" panose="02040503050406030204" pitchFamily="18" charset="0"/>
                                <a:ea typeface="Cambria Math" panose="02040503050406030204" pitchFamily="18" charset="0"/>
                              </a:rPr>
                            </m:ctrlPr>
                          </m:dPr>
                          <m:e>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1,2,</m:t>
                            </m:r>
                            <m:r>
                              <a:rPr lang="en-US" altLang="zh-CN" sz="1800" i="1">
                                <a:solidFill>
                                  <a:schemeClr val="bg2">
                                    <a:lumMod val="50000"/>
                                  </a:schemeClr>
                                </a:solidFill>
                                <a:latin typeface="Cambria Math" panose="02040503050406030204" pitchFamily="18" charset="0"/>
                                <a:ea typeface="Cambria Math" panose="02040503050406030204" pitchFamily="18" charset="0"/>
                              </a:rPr>
                              <m:t>…</m:t>
                            </m:r>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m:t>
                            </m:r>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𝐿</m:t>
                            </m:r>
                          </m:e>
                        </m:d>
                      </m:e>
                    </m:d>
                  </m:oMath>
                </a14:m>
                <a:endParaRPr lang="zh-CN" altLang="en-US" sz="1800" b="1" dirty="0">
                  <a:solidFill>
                    <a:schemeClr val="bg2">
                      <a:lumMod val="50000"/>
                    </a:schemeClr>
                  </a:solidFill>
                  <a:latin typeface="+mj-ea"/>
                  <a:ea typeface="+mj-ea"/>
                </a:endParaRPr>
              </a:p>
            </p:txBody>
          </p:sp>
        </mc:Choice>
        <mc:Fallback xmlns="">
          <p:sp>
            <p:nvSpPr>
              <p:cNvPr id="15" name="文本框 14">
                <a:extLst>
                  <a:ext uri="{FF2B5EF4-FFF2-40B4-BE49-F238E27FC236}">
                    <a16:creationId xmlns:a16="http://schemas.microsoft.com/office/drawing/2014/main" id="{BD53A18A-77DF-4F1F-BE09-049EFCB06A15}"/>
                  </a:ext>
                </a:extLst>
              </p:cNvPr>
              <p:cNvSpPr txBox="1">
                <a:spLocks noRot="1" noChangeAspect="1" noMove="1" noResize="1" noEditPoints="1" noAdjustHandles="1" noChangeArrowheads="1" noChangeShapeType="1" noTextEdit="1"/>
              </p:cNvSpPr>
              <p:nvPr/>
            </p:nvSpPr>
            <p:spPr>
              <a:xfrm>
                <a:off x="414067" y="4532902"/>
                <a:ext cx="4131022" cy="506870"/>
              </a:xfrm>
              <a:prstGeom prst="rect">
                <a:avLst/>
              </a:prstGeom>
              <a:blipFill>
                <a:blip r:embed="rId6"/>
                <a:stretch>
                  <a:fillRect l="-1032" b="-4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66ECA1E-DDB3-4932-B928-C3BD040D5927}"/>
                  </a:ext>
                </a:extLst>
              </p:cNvPr>
              <p:cNvSpPr txBox="1"/>
              <p:nvPr/>
            </p:nvSpPr>
            <p:spPr>
              <a:xfrm>
                <a:off x="5058219" y="2881223"/>
                <a:ext cx="4085781" cy="939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304371"/>
                              </a:solidFill>
                              <a:latin typeface="Cambria Math" panose="02040503050406030204" pitchFamily="18" charset="0"/>
                              <a:ea typeface="Cambria Math" panose="02040503050406030204" pitchFamily="18" charset="0"/>
                            </a:rPr>
                          </m:ctrlPr>
                        </m:sSubPr>
                        <m:e>
                          <m:acc>
                            <m:accPr>
                              <m:chr m:val="̂"/>
                              <m:ctrlPr>
                                <a:rPr lang="en-US" altLang="zh-CN" sz="2000" b="1" i="1" smtClean="0">
                                  <a:solidFill>
                                    <a:srgbClr val="304371"/>
                                  </a:solidFill>
                                  <a:latin typeface="Cambria Math" panose="02040503050406030204" pitchFamily="18" charset="0"/>
                                  <a:ea typeface="Cambria Math" panose="02040503050406030204" pitchFamily="18" charset="0"/>
                                </a:rPr>
                              </m:ctrlPr>
                            </m:accPr>
                            <m:e>
                              <m:r>
                                <a:rPr lang="en-US" altLang="zh-CN" sz="2000" b="1" i="0" smtClean="0">
                                  <a:solidFill>
                                    <a:srgbClr val="304371"/>
                                  </a:solidFill>
                                  <a:latin typeface="Cambria Math" panose="02040503050406030204" pitchFamily="18" charset="0"/>
                                  <a:ea typeface="Cambria Math" panose="02040503050406030204" pitchFamily="18" charset="0"/>
                                </a:rPr>
                                <m:t>𝐀</m:t>
                              </m:r>
                            </m:e>
                          </m:acc>
                        </m:e>
                        <m:sub>
                          <m:r>
                            <a:rPr lang="en-US" altLang="zh-CN" sz="2000" b="1" i="1" smtClean="0">
                              <a:solidFill>
                                <a:srgbClr val="304371"/>
                              </a:solidFill>
                              <a:latin typeface="Cambria Math" panose="02040503050406030204" pitchFamily="18" charset="0"/>
                              <a:ea typeface="Cambria Math" panose="02040503050406030204" pitchFamily="18" charset="0"/>
                            </a:rPr>
                            <m:t>𝒌</m:t>
                          </m:r>
                        </m:sub>
                      </m:sSub>
                      <m:r>
                        <a:rPr lang="en-US" altLang="zh-CN" sz="2000" b="1" i="1" smtClean="0">
                          <a:solidFill>
                            <a:srgbClr val="304371"/>
                          </a:solidFill>
                          <a:latin typeface="Cambria Math" panose="02040503050406030204" pitchFamily="18" charset="0"/>
                          <a:ea typeface="Cambria Math" panose="02040503050406030204" pitchFamily="18" charset="0"/>
                        </a:rPr>
                        <m:t>=</m:t>
                      </m:r>
                      <m:sSup>
                        <m:sSupPr>
                          <m:ctrlPr>
                            <a:rPr lang="en-US" altLang="zh-CN" sz="2000" b="1" i="1" smtClean="0">
                              <a:solidFill>
                                <a:srgbClr val="304371"/>
                              </a:solidFill>
                              <a:latin typeface="Cambria Math" panose="02040503050406030204" pitchFamily="18" charset="0"/>
                              <a:ea typeface="Cambria Math" panose="02040503050406030204" pitchFamily="18" charset="0"/>
                            </a:rPr>
                          </m:ctrlPr>
                        </m:sSupPr>
                        <m:e>
                          <m:d>
                            <m:dPr>
                              <m:ctrlPr>
                                <a:rPr lang="en-US" altLang="zh-CN" sz="2000" b="1" i="1" smtClean="0">
                                  <a:solidFill>
                                    <a:srgbClr val="304371"/>
                                  </a:solidFill>
                                  <a:latin typeface="Cambria Math" panose="02040503050406030204" pitchFamily="18" charset="0"/>
                                  <a:ea typeface="Cambria Math" panose="02040503050406030204" pitchFamily="18" charset="0"/>
                                </a:rPr>
                              </m:ctrlPr>
                            </m:dPr>
                            <m:e>
                              <m:r>
                                <a:rPr lang="en-US" altLang="zh-CN" sz="2000" b="1" i="0">
                                  <a:solidFill>
                                    <a:srgbClr val="304371"/>
                                  </a:solidFill>
                                  <a:latin typeface="Cambria Math" panose="02040503050406030204" pitchFamily="18" charset="0"/>
                                  <a:ea typeface="Cambria Math" panose="02040503050406030204" pitchFamily="18" charset="0"/>
                                </a:rPr>
                                <m:t>𝐃</m:t>
                              </m:r>
                              <m:r>
                                <a:rPr lang="en-US" altLang="zh-CN" sz="2000" b="1" i="1">
                                  <a:solidFill>
                                    <a:srgbClr val="304371"/>
                                  </a:solidFill>
                                  <a:latin typeface="Cambria Math" panose="02040503050406030204" pitchFamily="18" charset="0"/>
                                  <a:ea typeface="Cambria Math" panose="02040503050406030204" pitchFamily="18" charset="0"/>
                                </a:rPr>
                                <m:t>+</m:t>
                              </m:r>
                              <m:r>
                                <a:rPr lang="en-US" altLang="zh-CN" sz="2000" b="1" i="0" smtClean="0">
                                  <a:solidFill>
                                    <a:srgbClr val="304371"/>
                                  </a:solidFill>
                                  <a:latin typeface="Cambria Math" panose="02040503050406030204" pitchFamily="18" charset="0"/>
                                  <a:ea typeface="Cambria Math" panose="02040503050406030204" pitchFamily="18" charset="0"/>
                                </a:rPr>
                                <m:t>𝐈</m:t>
                              </m:r>
                            </m:e>
                          </m:d>
                        </m:e>
                        <m:sup>
                          <m:r>
                            <a:rPr lang="en-US" altLang="zh-CN" sz="2000" b="1" i="1" smtClean="0">
                              <a:solidFill>
                                <a:srgbClr val="304371"/>
                              </a:solidFill>
                              <a:latin typeface="Cambria Math" panose="02040503050406030204" pitchFamily="18" charset="0"/>
                              <a:ea typeface="Cambria Math" panose="02040503050406030204" pitchFamily="18" charset="0"/>
                            </a:rPr>
                            <m:t>−</m:t>
                          </m:r>
                          <m:f>
                            <m:fPr>
                              <m:ctrlPr>
                                <a:rPr lang="en-US" altLang="zh-CN" sz="2000" b="1" i="1" smtClean="0">
                                  <a:solidFill>
                                    <a:srgbClr val="304371"/>
                                  </a:solidFill>
                                  <a:latin typeface="Cambria Math" panose="02040503050406030204" pitchFamily="18" charset="0"/>
                                  <a:ea typeface="Cambria Math" panose="02040503050406030204" pitchFamily="18" charset="0"/>
                                </a:rPr>
                              </m:ctrlPr>
                            </m:fPr>
                            <m:num>
                              <m:r>
                                <a:rPr lang="en-US" altLang="zh-CN" sz="2000" b="1" i="1" smtClean="0">
                                  <a:solidFill>
                                    <a:srgbClr val="304371"/>
                                  </a:solidFill>
                                  <a:latin typeface="Cambria Math" panose="02040503050406030204" pitchFamily="18" charset="0"/>
                                  <a:ea typeface="Cambria Math" panose="02040503050406030204" pitchFamily="18" charset="0"/>
                                </a:rPr>
                                <m:t>𝟏</m:t>
                              </m:r>
                            </m:num>
                            <m:den>
                              <m:r>
                                <a:rPr lang="en-US" altLang="zh-CN" sz="2000" b="1" i="1" smtClean="0">
                                  <a:solidFill>
                                    <a:srgbClr val="304371"/>
                                  </a:solidFill>
                                  <a:latin typeface="Cambria Math" panose="02040503050406030204" pitchFamily="18" charset="0"/>
                                  <a:ea typeface="Cambria Math" panose="02040503050406030204" pitchFamily="18" charset="0"/>
                                </a:rPr>
                                <m:t>𝟐</m:t>
                              </m:r>
                            </m:den>
                          </m:f>
                        </m:sup>
                      </m:sSup>
                      <m:d>
                        <m:dPr>
                          <m:ctrlPr>
                            <a:rPr lang="en-US" altLang="zh-CN" sz="2000" b="1" i="1" smtClean="0">
                              <a:solidFill>
                                <a:srgbClr val="304371"/>
                              </a:solidFill>
                              <a:latin typeface="Cambria Math" panose="02040503050406030204" pitchFamily="18" charset="0"/>
                              <a:ea typeface="Cambria Math" panose="02040503050406030204" pitchFamily="18" charset="0"/>
                            </a:rPr>
                          </m:ctrlPr>
                        </m:dPr>
                        <m:e>
                          <m:r>
                            <a:rPr lang="en-US" altLang="zh-CN" sz="2000" b="1" i="0" smtClean="0">
                              <a:solidFill>
                                <a:srgbClr val="304371"/>
                              </a:solidFill>
                              <a:latin typeface="Cambria Math" panose="02040503050406030204" pitchFamily="18" charset="0"/>
                              <a:ea typeface="Cambria Math" panose="02040503050406030204" pitchFamily="18" charset="0"/>
                            </a:rPr>
                            <m:t>𝐀</m:t>
                          </m:r>
                          <m:r>
                            <a:rPr lang="en-US" altLang="zh-CN" sz="2000" b="1" i="0" smtClean="0">
                              <a:solidFill>
                                <a:srgbClr val="304371"/>
                              </a:solidFill>
                              <a:latin typeface="Cambria Math" panose="02040503050406030204" pitchFamily="18" charset="0"/>
                              <a:ea typeface="Cambria Math" panose="02040503050406030204" pitchFamily="18" charset="0"/>
                            </a:rPr>
                            <m:t>+</m:t>
                          </m:r>
                          <m:r>
                            <a:rPr lang="en-US" altLang="zh-CN" sz="2000" b="1" i="0" smtClean="0">
                              <a:solidFill>
                                <a:srgbClr val="304371"/>
                              </a:solidFill>
                              <a:latin typeface="Cambria Math" panose="02040503050406030204" pitchFamily="18" charset="0"/>
                              <a:ea typeface="Cambria Math" panose="02040503050406030204" pitchFamily="18" charset="0"/>
                            </a:rPr>
                            <m:t>𝐈</m:t>
                          </m:r>
                        </m:e>
                      </m:d>
                      <m:sSup>
                        <m:sSupPr>
                          <m:ctrlPr>
                            <a:rPr lang="en-US" altLang="zh-CN" sz="2000" b="1" i="1">
                              <a:solidFill>
                                <a:srgbClr val="304371"/>
                              </a:solidFill>
                              <a:latin typeface="Cambria Math" panose="02040503050406030204" pitchFamily="18" charset="0"/>
                              <a:ea typeface="Cambria Math" panose="02040503050406030204" pitchFamily="18" charset="0"/>
                            </a:rPr>
                          </m:ctrlPr>
                        </m:sSupPr>
                        <m:e>
                          <m:d>
                            <m:dPr>
                              <m:ctrlPr>
                                <a:rPr lang="en-US" altLang="zh-CN" sz="2000" b="1" i="1">
                                  <a:solidFill>
                                    <a:srgbClr val="304371"/>
                                  </a:solidFill>
                                  <a:latin typeface="Cambria Math" panose="02040503050406030204" pitchFamily="18" charset="0"/>
                                  <a:ea typeface="Cambria Math" panose="02040503050406030204" pitchFamily="18" charset="0"/>
                                </a:rPr>
                              </m:ctrlPr>
                            </m:dPr>
                            <m:e>
                              <m:r>
                                <a:rPr lang="en-US" altLang="zh-CN" sz="2000" b="1" i="1">
                                  <a:solidFill>
                                    <a:srgbClr val="304371"/>
                                  </a:solidFill>
                                  <a:latin typeface="Cambria Math" panose="02040503050406030204" pitchFamily="18" charset="0"/>
                                  <a:ea typeface="Cambria Math" panose="02040503050406030204" pitchFamily="18" charset="0"/>
                                </a:rPr>
                                <m:t>𝑫</m:t>
                              </m:r>
                              <m:r>
                                <a:rPr lang="en-US" altLang="zh-CN" sz="2000" b="1" i="1">
                                  <a:solidFill>
                                    <a:srgbClr val="304371"/>
                                  </a:solidFill>
                                  <a:latin typeface="Cambria Math" panose="02040503050406030204" pitchFamily="18" charset="0"/>
                                  <a:ea typeface="Cambria Math" panose="02040503050406030204" pitchFamily="18" charset="0"/>
                                </a:rPr>
                                <m:t>+</m:t>
                              </m:r>
                              <m:r>
                                <a:rPr lang="en-US" altLang="zh-CN" sz="2000" b="1" i="1">
                                  <a:solidFill>
                                    <a:srgbClr val="304371"/>
                                  </a:solidFill>
                                  <a:latin typeface="Cambria Math" panose="02040503050406030204" pitchFamily="18" charset="0"/>
                                  <a:ea typeface="Cambria Math" panose="02040503050406030204" pitchFamily="18" charset="0"/>
                                </a:rPr>
                                <m:t>𝑰</m:t>
                              </m:r>
                            </m:e>
                          </m:d>
                        </m:e>
                        <m:sup>
                          <m:r>
                            <a:rPr lang="en-US" altLang="zh-CN" sz="2000" b="1" i="1">
                              <a:solidFill>
                                <a:srgbClr val="304371"/>
                              </a:solidFill>
                              <a:latin typeface="Cambria Math" panose="02040503050406030204" pitchFamily="18" charset="0"/>
                              <a:ea typeface="Cambria Math" panose="02040503050406030204" pitchFamily="18" charset="0"/>
                            </a:rPr>
                            <m:t>−</m:t>
                          </m:r>
                          <m:f>
                            <m:fPr>
                              <m:ctrlPr>
                                <a:rPr lang="en-US" altLang="zh-CN" sz="2000" b="1" i="1">
                                  <a:solidFill>
                                    <a:srgbClr val="304371"/>
                                  </a:solidFill>
                                  <a:latin typeface="Cambria Math" panose="02040503050406030204" pitchFamily="18" charset="0"/>
                                  <a:ea typeface="Cambria Math" panose="02040503050406030204" pitchFamily="18" charset="0"/>
                                </a:rPr>
                              </m:ctrlPr>
                            </m:fPr>
                            <m:num>
                              <m:r>
                                <a:rPr lang="en-US" altLang="zh-CN" sz="2000" b="1" i="1">
                                  <a:solidFill>
                                    <a:srgbClr val="304371"/>
                                  </a:solidFill>
                                  <a:latin typeface="Cambria Math" panose="02040503050406030204" pitchFamily="18" charset="0"/>
                                  <a:ea typeface="Cambria Math" panose="02040503050406030204" pitchFamily="18" charset="0"/>
                                </a:rPr>
                                <m:t>𝟏</m:t>
                              </m:r>
                            </m:num>
                            <m:den>
                              <m:r>
                                <a:rPr lang="en-US" altLang="zh-CN" sz="2000" b="1" i="1">
                                  <a:solidFill>
                                    <a:srgbClr val="304371"/>
                                  </a:solidFill>
                                  <a:latin typeface="Cambria Math" panose="02040503050406030204" pitchFamily="18" charset="0"/>
                                  <a:ea typeface="Cambria Math" panose="02040503050406030204" pitchFamily="18" charset="0"/>
                                </a:rPr>
                                <m:t>𝟐</m:t>
                              </m:r>
                            </m:den>
                          </m:f>
                          <m:r>
                            <a:rPr lang="en-US" altLang="zh-CN" sz="2000" b="1" i="1" smtClean="0">
                              <a:solidFill>
                                <a:srgbClr val="304371"/>
                              </a:solidFill>
                              <a:latin typeface="Cambria Math" panose="02040503050406030204" pitchFamily="18" charset="0"/>
                              <a:ea typeface="Cambria Math" panose="02040503050406030204" pitchFamily="18" charset="0"/>
                            </a:rPr>
                            <m:t>+</m:t>
                          </m:r>
                          <m:r>
                            <a:rPr lang="en-US" altLang="zh-CN" sz="2000" b="1" i="1" smtClean="0">
                              <a:solidFill>
                                <a:srgbClr val="304371"/>
                              </a:solidFill>
                              <a:latin typeface="Cambria Math" panose="02040503050406030204" pitchFamily="18" charset="0"/>
                              <a:ea typeface="Cambria Math" panose="02040503050406030204" pitchFamily="18" charset="0"/>
                            </a:rPr>
                            <m:t>𝒌𝒄</m:t>
                          </m:r>
                        </m:sup>
                      </m:sSup>
                    </m:oMath>
                  </m:oMathPara>
                </a14:m>
                <a:endParaRPr lang="en-US" altLang="zh-CN" sz="2000" b="1" dirty="0">
                  <a:solidFill>
                    <a:srgbClr val="304371"/>
                  </a:solidFill>
                  <a:latin typeface="+mj-ea"/>
                  <a:ea typeface="+mj-ea"/>
                </a:endParaRPr>
              </a:p>
              <a:p>
                <a:pPr algn="ctr"/>
                <a14:m>
                  <m:oMath xmlns:m="http://schemas.openxmlformats.org/officeDocument/2006/math">
                    <m:sSubSup>
                      <m:sSubSupPr>
                        <m:ctrlPr>
                          <a:rPr lang="en-US" altLang="zh-CN" sz="2000" b="1" i="1" smtClean="0">
                            <a:solidFill>
                              <a:srgbClr val="304371"/>
                            </a:solidFill>
                            <a:latin typeface="Cambria Math" panose="02040503050406030204" pitchFamily="18" charset="0"/>
                            <a:ea typeface="Cambria Math" panose="02040503050406030204" pitchFamily="18" charset="0"/>
                          </a:rPr>
                        </m:ctrlPr>
                      </m:sSubSupPr>
                      <m:e>
                        <m:r>
                          <a:rPr lang="en-US" altLang="zh-CN" sz="2000" b="1" i="0" smtClean="0">
                            <a:solidFill>
                              <a:srgbClr val="304371"/>
                            </a:solidFill>
                            <a:latin typeface="Cambria Math" panose="02040503050406030204" pitchFamily="18" charset="0"/>
                            <a:ea typeface="Cambria Math" panose="02040503050406030204" pitchFamily="18" charset="0"/>
                          </a:rPr>
                          <m:t>𝐄</m:t>
                        </m:r>
                      </m:e>
                      <m:sub>
                        <m:r>
                          <a:rPr lang="en-US" altLang="zh-CN" sz="2000" b="1" i="1" smtClean="0">
                            <a:solidFill>
                              <a:srgbClr val="304371"/>
                            </a:solidFill>
                            <a:latin typeface="Cambria Math" panose="02040503050406030204" pitchFamily="18" charset="0"/>
                            <a:ea typeface="Cambria Math" panose="02040503050406030204" pitchFamily="18" charset="0"/>
                          </a:rPr>
                          <m:t>𝒌</m:t>
                        </m:r>
                      </m:sub>
                      <m:sup>
                        <m:r>
                          <a:rPr lang="en-US" altLang="zh-CN" sz="2000" b="1" i="1" smtClean="0">
                            <a:solidFill>
                              <a:srgbClr val="304371"/>
                            </a:solidFill>
                            <a:latin typeface="Cambria Math" panose="02040503050406030204" pitchFamily="18" charset="0"/>
                            <a:ea typeface="Cambria Math" panose="02040503050406030204" pitchFamily="18" charset="0"/>
                          </a:rPr>
                          <m:t>(</m:t>
                        </m:r>
                        <m:r>
                          <a:rPr lang="en-US" altLang="zh-CN" sz="2000" b="1" i="1" smtClean="0">
                            <a:solidFill>
                              <a:srgbClr val="304371"/>
                            </a:solidFill>
                            <a:latin typeface="Cambria Math" panose="02040503050406030204" pitchFamily="18" charset="0"/>
                            <a:ea typeface="Cambria Math" panose="02040503050406030204" pitchFamily="18" charset="0"/>
                          </a:rPr>
                          <m:t>𝒍</m:t>
                        </m:r>
                        <m:r>
                          <a:rPr lang="en-US" altLang="zh-CN" sz="2000" b="1" i="1" smtClean="0">
                            <a:solidFill>
                              <a:srgbClr val="304371"/>
                            </a:solidFill>
                            <a:latin typeface="Cambria Math" panose="02040503050406030204" pitchFamily="18" charset="0"/>
                            <a:ea typeface="Cambria Math" panose="02040503050406030204" pitchFamily="18" charset="0"/>
                          </a:rPr>
                          <m:t>)</m:t>
                        </m:r>
                      </m:sup>
                    </m:sSubSup>
                    <m:sSub>
                      <m:sSubPr>
                        <m:ctrlPr>
                          <a:rPr lang="en-US" altLang="zh-CN" sz="2000" b="1" i="1">
                            <a:solidFill>
                              <a:srgbClr val="304371"/>
                            </a:solidFill>
                            <a:latin typeface="Cambria Math" panose="02040503050406030204" pitchFamily="18" charset="0"/>
                            <a:ea typeface="Cambria Math" panose="02040503050406030204" pitchFamily="18" charset="0"/>
                          </a:rPr>
                        </m:ctrlPr>
                      </m:sSubPr>
                      <m:e>
                        <m:r>
                          <a:rPr lang="en-US" altLang="zh-CN" sz="2000" b="1" i="1" smtClean="0">
                            <a:solidFill>
                              <a:srgbClr val="304371"/>
                            </a:solidFill>
                            <a:latin typeface="Cambria Math" panose="02040503050406030204" pitchFamily="18" charset="0"/>
                            <a:ea typeface="Cambria Math" panose="02040503050406030204" pitchFamily="18" charset="0"/>
                          </a:rPr>
                          <m:t>=</m:t>
                        </m:r>
                        <m:acc>
                          <m:accPr>
                            <m:chr m:val="̂"/>
                            <m:ctrlPr>
                              <a:rPr lang="en-US" altLang="zh-CN" sz="2000" b="1" i="1">
                                <a:solidFill>
                                  <a:srgbClr val="304371"/>
                                </a:solidFill>
                                <a:latin typeface="Cambria Math" panose="02040503050406030204" pitchFamily="18" charset="0"/>
                                <a:ea typeface="Cambria Math" panose="02040503050406030204" pitchFamily="18" charset="0"/>
                              </a:rPr>
                            </m:ctrlPr>
                          </m:accPr>
                          <m:e>
                            <m:r>
                              <a:rPr lang="en-US" altLang="zh-CN" sz="2000" b="1">
                                <a:solidFill>
                                  <a:srgbClr val="304371"/>
                                </a:solidFill>
                                <a:latin typeface="Cambria Math" panose="02040503050406030204" pitchFamily="18" charset="0"/>
                                <a:ea typeface="Cambria Math" panose="02040503050406030204" pitchFamily="18" charset="0"/>
                              </a:rPr>
                              <m:t>𝐀</m:t>
                            </m:r>
                          </m:e>
                        </m:acc>
                      </m:e>
                      <m:sub>
                        <m:r>
                          <a:rPr lang="en-US" altLang="zh-CN" sz="2000" b="1" i="1">
                            <a:solidFill>
                              <a:srgbClr val="304371"/>
                            </a:solidFill>
                            <a:latin typeface="Cambria Math" panose="02040503050406030204" pitchFamily="18" charset="0"/>
                            <a:ea typeface="Cambria Math" panose="02040503050406030204" pitchFamily="18" charset="0"/>
                          </a:rPr>
                          <m:t>𝒌</m:t>
                        </m:r>
                      </m:sub>
                    </m:sSub>
                    <m:r>
                      <a:rPr lang="en-US" altLang="zh-CN" sz="2000" b="1" i="1" smtClean="0">
                        <a:solidFill>
                          <a:srgbClr val="304371"/>
                        </a:solidFill>
                        <a:latin typeface="Cambria Math" panose="02040503050406030204" pitchFamily="18" charset="0"/>
                        <a:ea typeface="Cambria Math" panose="02040503050406030204" pitchFamily="18" charset="0"/>
                      </a:rPr>
                      <m:t>×</m:t>
                    </m:r>
                  </m:oMath>
                </a14:m>
                <a:r>
                  <a:rPr lang="en-US" altLang="zh-CN" sz="2000" b="1" dirty="0">
                    <a:solidFill>
                      <a:srgbClr val="304371"/>
                    </a:solidFill>
                    <a:ea typeface="Cambria Math" panose="02040503050406030204" pitchFamily="18" charset="0"/>
                  </a:rPr>
                  <a:t> </a:t>
                </a:r>
                <a14:m>
                  <m:oMath xmlns:m="http://schemas.openxmlformats.org/officeDocument/2006/math">
                    <m:sSubSup>
                      <m:sSubSupPr>
                        <m:ctrlPr>
                          <a:rPr lang="en-US" altLang="zh-CN" sz="2000" b="1" i="1">
                            <a:solidFill>
                              <a:srgbClr val="304371"/>
                            </a:solidFill>
                            <a:latin typeface="Cambria Math" panose="02040503050406030204" pitchFamily="18" charset="0"/>
                            <a:ea typeface="Cambria Math" panose="02040503050406030204" pitchFamily="18" charset="0"/>
                          </a:rPr>
                        </m:ctrlPr>
                      </m:sSubSupPr>
                      <m:e>
                        <m:r>
                          <a:rPr lang="en-US" altLang="zh-CN" sz="2000" b="1">
                            <a:solidFill>
                              <a:srgbClr val="304371"/>
                            </a:solidFill>
                            <a:latin typeface="Cambria Math" panose="02040503050406030204" pitchFamily="18" charset="0"/>
                            <a:ea typeface="Cambria Math" panose="02040503050406030204" pitchFamily="18" charset="0"/>
                          </a:rPr>
                          <m:t>𝐄</m:t>
                        </m:r>
                      </m:e>
                      <m:sub>
                        <m:r>
                          <a:rPr lang="en-US" altLang="zh-CN" sz="2000" b="1" i="1">
                            <a:solidFill>
                              <a:srgbClr val="304371"/>
                            </a:solidFill>
                            <a:latin typeface="Cambria Math" panose="02040503050406030204" pitchFamily="18" charset="0"/>
                            <a:ea typeface="Cambria Math" panose="02040503050406030204" pitchFamily="18" charset="0"/>
                          </a:rPr>
                          <m:t>𝒌</m:t>
                        </m:r>
                      </m:sub>
                      <m:sup>
                        <m:r>
                          <a:rPr lang="en-US" altLang="zh-CN" sz="2000" b="1" i="1">
                            <a:solidFill>
                              <a:srgbClr val="304371"/>
                            </a:solidFill>
                            <a:latin typeface="Cambria Math" panose="02040503050406030204" pitchFamily="18" charset="0"/>
                            <a:ea typeface="Cambria Math" panose="02040503050406030204" pitchFamily="18" charset="0"/>
                          </a:rPr>
                          <m:t>(</m:t>
                        </m:r>
                        <m:r>
                          <a:rPr lang="en-US" altLang="zh-CN" sz="2000" b="1" i="1">
                            <a:solidFill>
                              <a:srgbClr val="304371"/>
                            </a:solidFill>
                            <a:latin typeface="Cambria Math" panose="02040503050406030204" pitchFamily="18" charset="0"/>
                            <a:ea typeface="Cambria Math" panose="02040503050406030204" pitchFamily="18" charset="0"/>
                          </a:rPr>
                          <m:t>𝒍</m:t>
                        </m:r>
                        <m:r>
                          <a:rPr lang="en-US" altLang="zh-CN" sz="2000" b="1" i="1" smtClean="0">
                            <a:solidFill>
                              <a:srgbClr val="304371"/>
                            </a:solidFill>
                            <a:latin typeface="Cambria Math" panose="02040503050406030204" pitchFamily="18" charset="0"/>
                            <a:ea typeface="Cambria Math" panose="02040503050406030204" pitchFamily="18" charset="0"/>
                          </a:rPr>
                          <m:t>−</m:t>
                        </m:r>
                        <m:r>
                          <a:rPr lang="en-US" altLang="zh-CN" sz="2000" b="1" i="1" smtClean="0">
                            <a:solidFill>
                              <a:srgbClr val="304371"/>
                            </a:solidFill>
                            <a:latin typeface="Cambria Math" panose="02040503050406030204" pitchFamily="18" charset="0"/>
                            <a:ea typeface="Cambria Math" panose="02040503050406030204" pitchFamily="18" charset="0"/>
                          </a:rPr>
                          <m:t>𝟏</m:t>
                        </m:r>
                        <m:r>
                          <a:rPr lang="en-US" altLang="zh-CN" sz="2000" b="1" i="1">
                            <a:solidFill>
                              <a:srgbClr val="304371"/>
                            </a:solidFill>
                            <a:latin typeface="Cambria Math" panose="02040503050406030204" pitchFamily="18" charset="0"/>
                            <a:ea typeface="Cambria Math" panose="02040503050406030204" pitchFamily="18" charset="0"/>
                          </a:rPr>
                          <m:t>)</m:t>
                        </m:r>
                      </m:sup>
                    </m:sSubSup>
                  </m:oMath>
                </a14:m>
                <a:endParaRPr lang="zh-CN" altLang="en-US" sz="2000" b="1" dirty="0">
                  <a:solidFill>
                    <a:srgbClr val="304371"/>
                  </a:solidFill>
                  <a:latin typeface="+mj-ea"/>
                  <a:ea typeface="+mj-ea"/>
                </a:endParaRPr>
              </a:p>
            </p:txBody>
          </p:sp>
        </mc:Choice>
        <mc:Fallback xmlns="">
          <p:sp>
            <p:nvSpPr>
              <p:cNvPr id="18" name="文本框 17">
                <a:extLst>
                  <a:ext uri="{FF2B5EF4-FFF2-40B4-BE49-F238E27FC236}">
                    <a16:creationId xmlns:a16="http://schemas.microsoft.com/office/drawing/2014/main" id="{D66ECA1E-DDB3-4932-B928-C3BD040D5927}"/>
                  </a:ext>
                </a:extLst>
              </p:cNvPr>
              <p:cNvSpPr txBox="1">
                <a:spLocks noRot="1" noChangeAspect="1" noMove="1" noResize="1" noEditPoints="1" noAdjustHandles="1" noChangeArrowheads="1" noChangeShapeType="1" noTextEdit="1"/>
              </p:cNvSpPr>
              <p:nvPr/>
            </p:nvSpPr>
            <p:spPr>
              <a:xfrm>
                <a:off x="5058219" y="2881223"/>
                <a:ext cx="4085781" cy="939424"/>
              </a:xfrm>
              <a:prstGeom prst="rect">
                <a:avLst/>
              </a:prstGeom>
              <a:blipFill>
                <a:blip r:embed="rId7"/>
                <a:stretch>
                  <a:fillRect b="-19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104B81D-7BBC-4EAB-8906-C59B258403A8}"/>
                  </a:ext>
                </a:extLst>
              </p:cNvPr>
              <p:cNvSpPr txBox="1"/>
              <p:nvPr/>
            </p:nvSpPr>
            <p:spPr>
              <a:xfrm>
                <a:off x="414067" y="4538739"/>
                <a:ext cx="5918767" cy="506870"/>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solidFill>
                      <a:srgbClr val="304371"/>
                    </a:solidFill>
                    <a:latin typeface="+mj-ea"/>
                    <a:ea typeface="+mj-ea"/>
                  </a:rPr>
                  <a:t>输出：</a:t>
                </a:r>
                <a14:m>
                  <m:oMath xmlns:m="http://schemas.openxmlformats.org/officeDocument/2006/math">
                    <m:d>
                      <m:dPr>
                        <m:begChr m:val="{"/>
                        <m:endChr m:val="}"/>
                        <m:ctrlPr>
                          <a:rPr lang="en-US" altLang="zh-CN" sz="1800" i="1" smtClean="0">
                            <a:solidFill>
                              <a:srgbClr val="304371"/>
                            </a:solidFill>
                            <a:latin typeface="Cambria Math" panose="02040503050406030204" pitchFamily="18" charset="0"/>
                            <a:ea typeface="+mj-ea"/>
                          </a:rPr>
                        </m:ctrlPr>
                      </m:dPr>
                      <m:e>
                        <m:d>
                          <m:dPr>
                            <m:ctrlPr>
                              <a:rPr lang="en-US" altLang="zh-CN" sz="1800" i="1" smtClean="0">
                                <a:solidFill>
                                  <a:srgbClr val="304371"/>
                                </a:solidFill>
                                <a:latin typeface="Cambria Math" panose="02040503050406030204" pitchFamily="18" charset="0"/>
                                <a:ea typeface="+mj-ea"/>
                              </a:rPr>
                            </m:ctrlPr>
                          </m:dPr>
                          <m:e>
                            <m:sSubSup>
                              <m:sSubSupPr>
                                <m:ctrlPr>
                                  <a:rPr lang="en-US" altLang="zh-CN" sz="1800" b="1" i="1" smtClean="0">
                                    <a:solidFill>
                                      <a:srgbClr val="304371"/>
                                    </a:solidFill>
                                    <a:latin typeface="Cambria Math" panose="02040503050406030204" pitchFamily="18" charset="0"/>
                                    <a:ea typeface="+mj-ea"/>
                                  </a:rPr>
                                </m:ctrlPr>
                              </m:sSubSupPr>
                              <m:e>
                                <m:r>
                                  <a:rPr lang="en-US" altLang="zh-CN" sz="1800" b="1" i="0" smtClean="0">
                                    <a:solidFill>
                                      <a:srgbClr val="304371"/>
                                    </a:solidFill>
                                    <a:latin typeface="Cambria Math" panose="02040503050406030204" pitchFamily="18" charset="0"/>
                                    <a:ea typeface="+mj-ea"/>
                                  </a:rPr>
                                  <m:t>𝐄</m:t>
                                </m:r>
                              </m:e>
                              <m:sub>
                                <m:r>
                                  <a:rPr lang="en-US" altLang="zh-CN" sz="1800" b="1" i="1" smtClean="0">
                                    <a:solidFill>
                                      <a:srgbClr val="304371"/>
                                    </a:solidFill>
                                    <a:latin typeface="Cambria Math" panose="02040503050406030204" pitchFamily="18" charset="0"/>
                                    <a:ea typeface="+mj-ea"/>
                                  </a:rPr>
                                  <m:t>𝒖</m:t>
                                </m:r>
                                <m:r>
                                  <a:rPr lang="en-US" altLang="zh-CN" sz="1800" b="1" i="1" smtClean="0">
                                    <a:solidFill>
                                      <a:srgbClr val="304371"/>
                                    </a:solidFill>
                                    <a:latin typeface="Cambria Math" panose="02040503050406030204" pitchFamily="18" charset="0"/>
                                    <a:ea typeface="+mj-ea"/>
                                  </a:rPr>
                                  <m:t>,</m:t>
                                </m:r>
                                <m:r>
                                  <a:rPr lang="en-US" altLang="zh-CN" sz="1800" b="1" i="1" smtClean="0">
                                    <a:solidFill>
                                      <a:srgbClr val="304371"/>
                                    </a:solidFill>
                                    <a:latin typeface="Cambria Math" panose="02040503050406030204" pitchFamily="18" charset="0"/>
                                    <a:ea typeface="+mj-ea"/>
                                  </a:rPr>
                                  <m:t>𝒌</m:t>
                                </m:r>
                              </m:sub>
                              <m:sup>
                                <m:r>
                                  <a:rPr lang="en-US" altLang="zh-CN" sz="1800" b="1" i="1" smtClean="0">
                                    <a:solidFill>
                                      <a:srgbClr val="304371"/>
                                    </a:solidFill>
                                    <a:latin typeface="Cambria Math" panose="02040503050406030204" pitchFamily="18" charset="0"/>
                                    <a:ea typeface="+mj-ea"/>
                                  </a:rPr>
                                  <m:t>(</m:t>
                                </m:r>
                                <m:r>
                                  <a:rPr lang="en-US" altLang="zh-CN" sz="1800" b="1" i="1" smtClean="0">
                                    <a:solidFill>
                                      <a:srgbClr val="304371"/>
                                    </a:solidFill>
                                    <a:latin typeface="Cambria Math" panose="02040503050406030204" pitchFamily="18" charset="0"/>
                                    <a:ea typeface="+mj-ea"/>
                                  </a:rPr>
                                  <m:t>𝒍</m:t>
                                </m:r>
                                <m:r>
                                  <a:rPr lang="en-US" altLang="zh-CN" sz="1800" b="1" i="1" smtClean="0">
                                    <a:solidFill>
                                      <a:srgbClr val="304371"/>
                                    </a:solidFill>
                                    <a:latin typeface="Cambria Math" panose="02040503050406030204" pitchFamily="18" charset="0"/>
                                    <a:ea typeface="+mj-ea"/>
                                  </a:rPr>
                                  <m:t>)</m:t>
                                </m:r>
                              </m:sup>
                            </m:sSubSup>
                            <m:r>
                              <a:rPr lang="zh-CN" altLang="en-US" sz="1800" b="1" i="1">
                                <a:solidFill>
                                  <a:srgbClr val="304371"/>
                                </a:solidFill>
                                <a:latin typeface="Cambria Math" panose="02040503050406030204" pitchFamily="18" charset="0"/>
                                <a:ea typeface="+mj-ea"/>
                              </a:rPr>
                              <m:t>，</m:t>
                            </m:r>
                            <m:sSubSup>
                              <m:sSubSupPr>
                                <m:ctrlPr>
                                  <a:rPr lang="en-US" altLang="zh-CN" sz="1800" b="1" i="1">
                                    <a:solidFill>
                                      <a:srgbClr val="304371"/>
                                    </a:solidFill>
                                    <a:latin typeface="Cambria Math" panose="02040503050406030204" pitchFamily="18" charset="0"/>
                                  </a:rPr>
                                </m:ctrlPr>
                              </m:sSubSupPr>
                              <m:e>
                                <m:r>
                                  <a:rPr lang="en-US" altLang="zh-CN" sz="1800" b="1" i="0">
                                    <a:solidFill>
                                      <a:srgbClr val="304371"/>
                                    </a:solidFill>
                                    <a:latin typeface="Cambria Math" panose="02040503050406030204" pitchFamily="18" charset="0"/>
                                  </a:rPr>
                                  <m:t>𝐄</m:t>
                                </m:r>
                              </m:e>
                              <m:sub>
                                <m:r>
                                  <a:rPr lang="en-US" altLang="zh-CN" sz="1800" b="1" i="1" smtClean="0">
                                    <a:solidFill>
                                      <a:srgbClr val="304371"/>
                                    </a:solidFill>
                                    <a:latin typeface="Cambria Math" panose="02040503050406030204" pitchFamily="18" charset="0"/>
                                  </a:rPr>
                                  <m:t>𝒊</m:t>
                                </m:r>
                                <m:r>
                                  <a:rPr lang="en-US" altLang="zh-CN" sz="1800" b="1" i="1" smtClean="0">
                                    <a:solidFill>
                                      <a:srgbClr val="304371"/>
                                    </a:solidFill>
                                    <a:latin typeface="Cambria Math" panose="02040503050406030204" pitchFamily="18" charset="0"/>
                                  </a:rPr>
                                  <m:t>,</m:t>
                                </m:r>
                                <m:r>
                                  <a:rPr lang="en-US" altLang="zh-CN" sz="1800" b="1" i="1" smtClean="0">
                                    <a:solidFill>
                                      <a:srgbClr val="304371"/>
                                    </a:solidFill>
                                    <a:latin typeface="Cambria Math" panose="02040503050406030204" pitchFamily="18" charset="0"/>
                                  </a:rPr>
                                  <m:t>𝒌</m:t>
                                </m:r>
                              </m:sub>
                              <m:sup>
                                <m:r>
                                  <a:rPr lang="en-US" altLang="zh-CN" sz="1800" b="1" i="1">
                                    <a:solidFill>
                                      <a:srgbClr val="304371"/>
                                    </a:solidFill>
                                    <a:latin typeface="Cambria Math" panose="02040503050406030204" pitchFamily="18" charset="0"/>
                                  </a:rPr>
                                  <m:t>(</m:t>
                                </m:r>
                                <m:r>
                                  <a:rPr lang="en-US" altLang="zh-CN" sz="1800" b="1" i="1">
                                    <a:solidFill>
                                      <a:srgbClr val="304371"/>
                                    </a:solidFill>
                                    <a:latin typeface="Cambria Math" panose="02040503050406030204" pitchFamily="18" charset="0"/>
                                  </a:rPr>
                                  <m:t>𝒍</m:t>
                                </m:r>
                                <m:r>
                                  <a:rPr lang="en-US" altLang="zh-CN" sz="1800" b="1" i="1">
                                    <a:solidFill>
                                      <a:srgbClr val="304371"/>
                                    </a:solidFill>
                                    <a:latin typeface="Cambria Math" panose="02040503050406030204" pitchFamily="18" charset="0"/>
                                  </a:rPr>
                                  <m:t>)</m:t>
                                </m:r>
                              </m:sup>
                            </m:sSubSup>
                          </m:e>
                        </m:d>
                        <m:r>
                          <a:rPr lang="en-US" altLang="zh-CN" sz="1800" i="1">
                            <a:solidFill>
                              <a:srgbClr val="304371"/>
                            </a:solidFill>
                            <a:latin typeface="Cambria Math" panose="02040503050406030204" pitchFamily="18" charset="0"/>
                            <a:ea typeface="+mj-ea"/>
                          </a:rPr>
                          <m:t>|</m:t>
                        </m:r>
                        <m:r>
                          <a:rPr lang="en-US" altLang="zh-CN" sz="1800" b="0" i="1" smtClean="0">
                            <a:solidFill>
                              <a:srgbClr val="304371"/>
                            </a:solidFill>
                            <a:latin typeface="Cambria Math" panose="02040503050406030204" pitchFamily="18" charset="0"/>
                            <a:ea typeface="+mj-ea"/>
                          </a:rPr>
                          <m:t>𝑙</m:t>
                        </m:r>
                        <m:r>
                          <a:rPr lang="en-US" altLang="zh-CN" sz="1800" b="0" i="1" smtClean="0">
                            <a:solidFill>
                              <a:srgbClr val="304371"/>
                            </a:solidFill>
                            <a:latin typeface="Cambria Math" panose="02040503050406030204" pitchFamily="18" charset="0"/>
                            <a:ea typeface="Cambria Math" panose="02040503050406030204" pitchFamily="18" charset="0"/>
                          </a:rPr>
                          <m:t>∈</m:t>
                        </m:r>
                        <m:d>
                          <m:dPr>
                            <m:ctrlPr>
                              <a:rPr lang="en-US" altLang="zh-CN" sz="1800" b="0" i="1" smtClean="0">
                                <a:solidFill>
                                  <a:srgbClr val="304371"/>
                                </a:solidFill>
                                <a:latin typeface="Cambria Math" panose="02040503050406030204" pitchFamily="18" charset="0"/>
                                <a:ea typeface="Cambria Math" panose="02040503050406030204" pitchFamily="18" charset="0"/>
                              </a:rPr>
                            </m:ctrlPr>
                          </m:dPr>
                          <m:e>
                            <m:r>
                              <a:rPr lang="en-US" altLang="zh-CN" sz="1800" b="0" i="1" smtClean="0">
                                <a:solidFill>
                                  <a:srgbClr val="304371"/>
                                </a:solidFill>
                                <a:latin typeface="Cambria Math" panose="02040503050406030204" pitchFamily="18" charset="0"/>
                                <a:ea typeface="Cambria Math" panose="02040503050406030204" pitchFamily="18" charset="0"/>
                              </a:rPr>
                              <m:t>1,2,</m:t>
                            </m:r>
                            <m:r>
                              <a:rPr lang="en-US" altLang="zh-CN" sz="1800" i="1">
                                <a:solidFill>
                                  <a:srgbClr val="304371"/>
                                </a:solidFill>
                                <a:latin typeface="Cambria Math" panose="02040503050406030204" pitchFamily="18" charset="0"/>
                                <a:ea typeface="Cambria Math" panose="02040503050406030204" pitchFamily="18" charset="0"/>
                              </a:rPr>
                              <m:t>…</m:t>
                            </m:r>
                            <m:r>
                              <a:rPr lang="en-US" altLang="zh-CN" sz="1800" b="0" i="1" smtClean="0">
                                <a:solidFill>
                                  <a:srgbClr val="304371"/>
                                </a:solidFill>
                                <a:latin typeface="Cambria Math" panose="02040503050406030204" pitchFamily="18" charset="0"/>
                                <a:ea typeface="Cambria Math" panose="02040503050406030204" pitchFamily="18" charset="0"/>
                              </a:rPr>
                              <m:t>,</m:t>
                            </m:r>
                            <m:r>
                              <a:rPr lang="en-US" altLang="zh-CN" sz="1800" b="0" i="1" smtClean="0">
                                <a:solidFill>
                                  <a:srgbClr val="304371"/>
                                </a:solidFill>
                                <a:latin typeface="Cambria Math" panose="02040503050406030204" pitchFamily="18" charset="0"/>
                                <a:ea typeface="Cambria Math" panose="02040503050406030204" pitchFamily="18" charset="0"/>
                              </a:rPr>
                              <m:t>𝐿</m:t>
                            </m:r>
                          </m:e>
                        </m:d>
                        <m:r>
                          <a:rPr lang="en-US" altLang="zh-CN" sz="1800" b="0" i="1" smtClean="0">
                            <a:solidFill>
                              <a:srgbClr val="304371"/>
                            </a:solidFill>
                            <a:latin typeface="Cambria Math" panose="02040503050406030204" pitchFamily="18" charset="0"/>
                            <a:ea typeface="Cambria Math" panose="02040503050406030204" pitchFamily="18" charset="0"/>
                          </a:rPr>
                          <m:t>,</m:t>
                        </m:r>
                        <m:r>
                          <a:rPr lang="en-US" altLang="zh-CN" sz="1800" b="0" i="1" smtClean="0">
                            <a:solidFill>
                              <a:srgbClr val="304371"/>
                            </a:solidFill>
                            <a:latin typeface="Cambria Math" panose="02040503050406030204" pitchFamily="18" charset="0"/>
                            <a:ea typeface="Cambria Math" panose="02040503050406030204" pitchFamily="18" charset="0"/>
                          </a:rPr>
                          <m:t>𝑘</m:t>
                        </m:r>
                        <m:r>
                          <a:rPr lang="en-US" altLang="zh-CN" sz="1800" b="0" i="1" smtClean="0">
                            <a:solidFill>
                              <a:srgbClr val="304371"/>
                            </a:solidFill>
                            <a:latin typeface="Cambria Math" panose="02040503050406030204" pitchFamily="18" charset="0"/>
                            <a:ea typeface="Cambria Math" panose="02040503050406030204" pitchFamily="18" charset="0"/>
                          </a:rPr>
                          <m:t>∈</m:t>
                        </m:r>
                        <m:d>
                          <m:dPr>
                            <m:ctrlPr>
                              <a:rPr lang="en-US" altLang="zh-CN" sz="1800" b="0" i="1" smtClean="0">
                                <a:solidFill>
                                  <a:srgbClr val="304371"/>
                                </a:solidFill>
                                <a:latin typeface="Cambria Math" panose="02040503050406030204" pitchFamily="18" charset="0"/>
                                <a:ea typeface="Cambria Math" panose="02040503050406030204" pitchFamily="18" charset="0"/>
                              </a:rPr>
                            </m:ctrlPr>
                          </m:dPr>
                          <m:e>
                            <m:r>
                              <a:rPr lang="en-US" altLang="zh-CN" sz="1800" b="0" i="1" smtClean="0">
                                <a:solidFill>
                                  <a:srgbClr val="304371"/>
                                </a:solidFill>
                                <a:latin typeface="Cambria Math" panose="02040503050406030204" pitchFamily="18" charset="0"/>
                                <a:ea typeface="Cambria Math" panose="02040503050406030204" pitchFamily="18" charset="0"/>
                              </a:rPr>
                              <m:t>0,1,</m:t>
                            </m:r>
                            <m:r>
                              <a:rPr lang="en-US" altLang="zh-CN" sz="1800" i="1">
                                <a:solidFill>
                                  <a:srgbClr val="304371"/>
                                </a:solidFill>
                                <a:latin typeface="Cambria Math" panose="02040503050406030204" pitchFamily="18" charset="0"/>
                                <a:ea typeface="Cambria Math" panose="02040503050406030204" pitchFamily="18" charset="0"/>
                              </a:rPr>
                              <m:t>…</m:t>
                            </m:r>
                            <m:r>
                              <a:rPr lang="en-US" altLang="zh-CN" sz="1800" b="0" i="1" smtClean="0">
                                <a:solidFill>
                                  <a:srgbClr val="304371"/>
                                </a:solidFill>
                                <a:latin typeface="Cambria Math" panose="02040503050406030204" pitchFamily="18" charset="0"/>
                                <a:ea typeface="Cambria Math" panose="02040503050406030204" pitchFamily="18" charset="0"/>
                              </a:rPr>
                              <m:t>,</m:t>
                            </m:r>
                            <m:r>
                              <a:rPr lang="en-US" altLang="zh-CN" sz="1800" b="0" i="1" smtClean="0">
                                <a:solidFill>
                                  <a:srgbClr val="304371"/>
                                </a:solidFill>
                                <a:latin typeface="Cambria Math" panose="02040503050406030204" pitchFamily="18" charset="0"/>
                                <a:ea typeface="Cambria Math" panose="02040503050406030204" pitchFamily="18" charset="0"/>
                              </a:rPr>
                              <m:t>𝐾</m:t>
                            </m:r>
                          </m:e>
                        </m:d>
                      </m:e>
                    </m:d>
                  </m:oMath>
                </a14:m>
                <a:endParaRPr lang="zh-CN" altLang="en-US" sz="1800" b="1" dirty="0">
                  <a:solidFill>
                    <a:srgbClr val="304371"/>
                  </a:solidFill>
                  <a:latin typeface="+mj-ea"/>
                  <a:ea typeface="+mj-ea"/>
                </a:endParaRPr>
              </a:p>
            </p:txBody>
          </p:sp>
        </mc:Choice>
        <mc:Fallback xmlns="">
          <p:sp>
            <p:nvSpPr>
              <p:cNvPr id="19" name="文本框 18">
                <a:extLst>
                  <a:ext uri="{FF2B5EF4-FFF2-40B4-BE49-F238E27FC236}">
                    <a16:creationId xmlns:a16="http://schemas.microsoft.com/office/drawing/2014/main" id="{1104B81D-7BBC-4EAB-8906-C59B258403A8}"/>
                  </a:ext>
                </a:extLst>
              </p:cNvPr>
              <p:cNvSpPr txBox="1">
                <a:spLocks noRot="1" noChangeAspect="1" noMove="1" noResize="1" noEditPoints="1" noAdjustHandles="1" noChangeArrowheads="1" noChangeShapeType="1" noTextEdit="1"/>
              </p:cNvSpPr>
              <p:nvPr/>
            </p:nvSpPr>
            <p:spPr>
              <a:xfrm>
                <a:off x="414067" y="4538739"/>
                <a:ext cx="5918767" cy="506870"/>
              </a:xfrm>
              <a:prstGeom prst="rect">
                <a:avLst/>
              </a:prstGeom>
              <a:blipFill>
                <a:blip r:embed="rId8"/>
                <a:stretch>
                  <a:fillRect l="-721" b="-48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8DAEA48-0867-4580-805E-23273798896C}"/>
                  </a:ext>
                </a:extLst>
              </p:cNvPr>
              <p:cNvSpPr txBox="1"/>
              <p:nvPr/>
            </p:nvSpPr>
            <p:spPr>
              <a:xfrm>
                <a:off x="1362975" y="3761599"/>
                <a:ext cx="348436" cy="37760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a:solidFill>
                                <a:srgbClr val="304371"/>
                              </a:solidFill>
                              <a:latin typeface="Cambria Math" panose="02040503050406030204" pitchFamily="18" charset="0"/>
                              <a:ea typeface="Cambria Math" panose="02040503050406030204" pitchFamily="18" charset="0"/>
                            </a:rPr>
                          </m:ctrlPr>
                        </m:sSubPr>
                        <m:e>
                          <m:acc>
                            <m:accPr>
                              <m:chr m:val="̂"/>
                              <m:ctrlPr>
                                <a:rPr lang="en-US" altLang="zh-CN" sz="1800" b="1" i="1">
                                  <a:solidFill>
                                    <a:srgbClr val="304371"/>
                                  </a:solidFill>
                                  <a:latin typeface="Cambria Math" panose="02040503050406030204" pitchFamily="18" charset="0"/>
                                  <a:ea typeface="Cambria Math" panose="02040503050406030204" pitchFamily="18" charset="0"/>
                                </a:rPr>
                              </m:ctrlPr>
                            </m:accPr>
                            <m:e>
                              <m:r>
                                <a:rPr lang="en-US" altLang="zh-CN" sz="1800" b="1">
                                  <a:solidFill>
                                    <a:srgbClr val="304371"/>
                                  </a:solidFill>
                                  <a:latin typeface="Cambria Math" panose="02040503050406030204" pitchFamily="18" charset="0"/>
                                  <a:ea typeface="Cambria Math" panose="02040503050406030204" pitchFamily="18" charset="0"/>
                                </a:rPr>
                                <m:t>𝐀</m:t>
                              </m:r>
                            </m:e>
                          </m:acc>
                        </m:e>
                        <m:sub>
                          <m:r>
                            <a:rPr lang="en-US" altLang="zh-CN" sz="1800" b="1" i="1">
                              <a:solidFill>
                                <a:srgbClr val="304371"/>
                              </a:solidFill>
                              <a:latin typeface="Cambria Math" panose="02040503050406030204" pitchFamily="18" charset="0"/>
                              <a:ea typeface="Cambria Math" panose="02040503050406030204" pitchFamily="18" charset="0"/>
                            </a:rPr>
                            <m:t>𝒌</m:t>
                          </m:r>
                        </m:sub>
                      </m:sSub>
                    </m:oMath>
                  </m:oMathPara>
                </a14:m>
                <a:endParaRPr lang="zh-CN" altLang="en-US" sz="1600" dirty="0"/>
              </a:p>
            </p:txBody>
          </p:sp>
        </mc:Choice>
        <mc:Fallback xmlns="">
          <p:sp>
            <p:nvSpPr>
              <p:cNvPr id="13" name="文本框 12">
                <a:extLst>
                  <a:ext uri="{FF2B5EF4-FFF2-40B4-BE49-F238E27FC236}">
                    <a16:creationId xmlns:a16="http://schemas.microsoft.com/office/drawing/2014/main" id="{78DAEA48-0867-4580-805E-23273798896C}"/>
                  </a:ext>
                </a:extLst>
              </p:cNvPr>
              <p:cNvSpPr txBox="1">
                <a:spLocks noRot="1" noChangeAspect="1" noMove="1" noResize="1" noEditPoints="1" noAdjustHandles="1" noChangeArrowheads="1" noChangeShapeType="1" noTextEdit="1"/>
              </p:cNvSpPr>
              <p:nvPr/>
            </p:nvSpPr>
            <p:spPr>
              <a:xfrm>
                <a:off x="1362975" y="3761599"/>
                <a:ext cx="348436" cy="377604"/>
              </a:xfrm>
              <a:prstGeom prst="rect">
                <a:avLst/>
              </a:prstGeom>
              <a:blipFill>
                <a:blip r:embed="rId9"/>
                <a:stretch>
                  <a:fillRect t="-1613" r="-22807" b="-32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280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P spid="19"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4" y="68257"/>
            <a:ext cx="332429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Layer Selection Mechanism</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3640A21-3027-4E6A-8C6D-1211543A83AC}"/>
                  </a:ext>
                </a:extLst>
              </p:cNvPr>
              <p:cNvSpPr txBox="1"/>
              <p:nvPr/>
            </p:nvSpPr>
            <p:spPr>
              <a:xfrm>
                <a:off x="7280631" y="5348539"/>
                <a:ext cx="949661"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ea typeface="Cambria Math" panose="02040503050406030204" pitchFamily="18" charset="0"/>
                        </a:rPr>
                        <m:t>∈</m:t>
                      </m:r>
                      <m:sSup>
                        <m:sSupPr>
                          <m:ctrlPr>
                            <a:rPr lang="en-US" altLang="zh-CN" sz="1800" b="0" i="1" smtClean="0">
                              <a:solidFill>
                                <a:schemeClr val="tx1"/>
                              </a:solidFill>
                              <a:latin typeface="Cambria Math" panose="02040503050406030204" pitchFamily="18" charset="0"/>
                              <a:ea typeface="Cambria Math" panose="02040503050406030204" pitchFamily="18" charset="0"/>
                            </a:rPr>
                          </m:ctrlPr>
                        </m:sSupPr>
                        <m:e>
                          <m:r>
                            <a:rPr lang="zh-CN" altLang="en-US" sz="1800" dirty="0">
                              <a:latin typeface="Cambria Math" panose="02040503050406030204" pitchFamily="18" charset="0"/>
                            </a:rPr>
                            <m:t>ℝ</m:t>
                          </m:r>
                        </m:e>
                        <m:sup>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latin typeface="Cambria Math" panose="02040503050406030204" pitchFamily="18" charset="0"/>
                              <a:ea typeface="Cambria Math" panose="02040503050406030204" pitchFamily="18" charset="0"/>
                            </a:rPr>
                            <m:t>×</m:t>
                          </m:r>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𝑑</m:t>
                              </m:r>
                            </m:e>
                            <m:sub>
                              <m:r>
                                <a:rPr lang="en-US" altLang="zh-CN" sz="1800" b="0" i="1" smtClean="0">
                                  <a:latin typeface="Cambria Math" panose="02040503050406030204" pitchFamily="18" charset="0"/>
                                  <a:ea typeface="Cambria Math" panose="02040503050406030204" pitchFamily="18" charset="0"/>
                                </a:rPr>
                                <m:t>0</m:t>
                              </m:r>
                            </m:sub>
                          </m:sSub>
                        </m:sup>
                      </m:sSup>
                    </m:oMath>
                  </m:oMathPara>
                </a14:m>
                <a:endParaRPr lang="zh-CN" altLang="en-US" sz="1800" dirty="0">
                  <a:solidFill>
                    <a:schemeClr val="tx1"/>
                  </a:solidFill>
                  <a:latin typeface="+mj-ea"/>
                  <a:ea typeface="+mj-ea"/>
                </a:endParaRPr>
              </a:p>
            </p:txBody>
          </p:sp>
        </mc:Choice>
        <mc:Fallback xmlns="">
          <p:sp>
            <p:nvSpPr>
              <p:cNvPr id="24" name="文本框 23">
                <a:extLst>
                  <a:ext uri="{FF2B5EF4-FFF2-40B4-BE49-F238E27FC236}">
                    <a16:creationId xmlns:a16="http://schemas.microsoft.com/office/drawing/2014/main" id="{A3640A21-3027-4E6A-8C6D-1211543A83AC}"/>
                  </a:ext>
                </a:extLst>
              </p:cNvPr>
              <p:cNvSpPr txBox="1">
                <a:spLocks noRot="1" noChangeAspect="1" noMove="1" noResize="1" noEditPoints="1" noAdjustHandles="1" noChangeArrowheads="1" noChangeShapeType="1" noTextEdit="1"/>
              </p:cNvSpPr>
              <p:nvPr/>
            </p:nvSpPr>
            <p:spPr>
              <a:xfrm>
                <a:off x="7280631" y="5348539"/>
                <a:ext cx="949661" cy="374270"/>
              </a:xfrm>
              <a:prstGeom prst="rect">
                <a:avLst/>
              </a:prstGeom>
              <a:blipFill>
                <a:blip r:embed="rId3"/>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6D6F599-C0E5-45F7-A67C-493A491DB88D}"/>
              </a:ext>
            </a:extLst>
          </p:cNvPr>
          <p:cNvPicPr>
            <a:picLocks noChangeAspect="1"/>
          </p:cNvPicPr>
          <p:nvPr/>
        </p:nvPicPr>
        <p:blipFill>
          <a:blip r:embed="rId4"/>
          <a:stretch>
            <a:fillRect/>
          </a:stretch>
        </p:blipFill>
        <p:spPr>
          <a:xfrm>
            <a:off x="80773" y="1052173"/>
            <a:ext cx="2967499" cy="1519577"/>
          </a:xfrm>
          <a:prstGeom prst="rect">
            <a:avLst/>
          </a:prstGeom>
        </p:spPr>
      </p:pic>
      <p:pic>
        <p:nvPicPr>
          <p:cNvPr id="10" name="图片 9">
            <a:extLst>
              <a:ext uri="{FF2B5EF4-FFF2-40B4-BE49-F238E27FC236}">
                <a16:creationId xmlns:a16="http://schemas.microsoft.com/office/drawing/2014/main" id="{860E2360-CA7B-450D-B348-901448CB5052}"/>
              </a:ext>
            </a:extLst>
          </p:cNvPr>
          <p:cNvPicPr>
            <a:picLocks noChangeAspect="1"/>
          </p:cNvPicPr>
          <p:nvPr/>
        </p:nvPicPr>
        <p:blipFill>
          <a:blip r:embed="rId5"/>
          <a:stretch>
            <a:fillRect/>
          </a:stretch>
        </p:blipFill>
        <p:spPr>
          <a:xfrm>
            <a:off x="80774" y="3034318"/>
            <a:ext cx="2967499" cy="1498537"/>
          </a:xfrm>
          <a:prstGeom prst="rect">
            <a:avLst/>
          </a:prstGeom>
        </p:spPr>
      </p:pic>
      <p:pic>
        <p:nvPicPr>
          <p:cNvPr id="11" name="图片 10">
            <a:extLst>
              <a:ext uri="{FF2B5EF4-FFF2-40B4-BE49-F238E27FC236}">
                <a16:creationId xmlns:a16="http://schemas.microsoft.com/office/drawing/2014/main" id="{773AB110-7AD9-4495-A548-616F651C78AC}"/>
              </a:ext>
            </a:extLst>
          </p:cNvPr>
          <p:cNvPicPr>
            <a:picLocks noChangeAspect="1"/>
          </p:cNvPicPr>
          <p:nvPr/>
        </p:nvPicPr>
        <p:blipFill>
          <a:blip r:embed="rId6"/>
          <a:stretch>
            <a:fillRect/>
          </a:stretch>
        </p:blipFill>
        <p:spPr>
          <a:xfrm>
            <a:off x="66657" y="567515"/>
            <a:ext cx="2981615" cy="4574157"/>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5705CDF-925B-46AD-AF91-DB319DA3911D}"/>
                  </a:ext>
                </a:extLst>
              </p:cNvPr>
              <p:cNvSpPr txBox="1"/>
              <p:nvPr/>
            </p:nvSpPr>
            <p:spPr>
              <a:xfrm>
                <a:off x="3157121" y="754684"/>
                <a:ext cx="632667"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𝑁</m:t>
                          </m:r>
                        </m:e>
                        <m:sub>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𝑢𝑠𝑒𝑟</m:t>
                          </m:r>
                        </m:sub>
                      </m:sSub>
                    </m:oMath>
                  </m:oMathPara>
                </a14:m>
                <a:endParaRPr lang="zh-CN" altLang="en-US" sz="1800" dirty="0">
                  <a:solidFill>
                    <a:schemeClr val="bg2">
                      <a:lumMod val="50000"/>
                    </a:schemeClr>
                  </a:solidFill>
                  <a:latin typeface="+mj-ea"/>
                  <a:ea typeface="+mj-ea"/>
                </a:endParaRPr>
              </a:p>
            </p:txBody>
          </p:sp>
        </mc:Choice>
        <mc:Fallback xmlns="">
          <p:sp>
            <p:nvSpPr>
              <p:cNvPr id="26" name="文本框 25">
                <a:extLst>
                  <a:ext uri="{FF2B5EF4-FFF2-40B4-BE49-F238E27FC236}">
                    <a16:creationId xmlns:a16="http://schemas.microsoft.com/office/drawing/2014/main" id="{A5705CDF-925B-46AD-AF91-DB319DA3911D}"/>
                  </a:ext>
                </a:extLst>
              </p:cNvPr>
              <p:cNvSpPr txBox="1">
                <a:spLocks noRot="1" noChangeAspect="1" noMove="1" noResize="1" noEditPoints="1" noAdjustHandles="1" noChangeArrowheads="1" noChangeShapeType="1" noTextEdit="1"/>
              </p:cNvSpPr>
              <p:nvPr/>
            </p:nvSpPr>
            <p:spPr>
              <a:xfrm>
                <a:off x="3157121" y="754684"/>
                <a:ext cx="632667" cy="374270"/>
              </a:xfrm>
              <a:prstGeom prst="rect">
                <a:avLst/>
              </a:prstGeom>
              <a:blipFill>
                <a:blip r:embed="rId7"/>
                <a:stretch>
                  <a:fillRect r="-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630C2D8-6686-4290-BF52-6DA2A1D79F86}"/>
                  </a:ext>
                </a:extLst>
              </p:cNvPr>
              <p:cNvSpPr txBox="1"/>
              <p:nvPr/>
            </p:nvSpPr>
            <p:spPr>
              <a:xfrm>
                <a:off x="4475911" y="754684"/>
                <a:ext cx="632667"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𝑁</m:t>
                          </m:r>
                        </m:e>
                        <m:sub>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𝑖𝑡𝑒𝑚</m:t>
                          </m:r>
                        </m:sub>
                      </m:sSub>
                    </m:oMath>
                  </m:oMathPara>
                </a14:m>
                <a:endParaRPr lang="zh-CN" altLang="en-US" sz="1800" dirty="0">
                  <a:solidFill>
                    <a:schemeClr val="bg2">
                      <a:lumMod val="50000"/>
                    </a:schemeClr>
                  </a:solidFill>
                  <a:latin typeface="+mj-ea"/>
                  <a:ea typeface="+mj-ea"/>
                </a:endParaRPr>
              </a:p>
            </p:txBody>
          </p:sp>
        </mc:Choice>
        <mc:Fallback xmlns="">
          <p:sp>
            <p:nvSpPr>
              <p:cNvPr id="27" name="文本框 26">
                <a:extLst>
                  <a:ext uri="{FF2B5EF4-FFF2-40B4-BE49-F238E27FC236}">
                    <a16:creationId xmlns:a16="http://schemas.microsoft.com/office/drawing/2014/main" id="{C630C2D8-6686-4290-BF52-6DA2A1D79F86}"/>
                  </a:ext>
                </a:extLst>
              </p:cNvPr>
              <p:cNvSpPr txBox="1">
                <a:spLocks noRot="1" noChangeAspect="1" noMove="1" noResize="1" noEditPoints="1" noAdjustHandles="1" noChangeArrowheads="1" noChangeShapeType="1" noTextEdit="1"/>
              </p:cNvSpPr>
              <p:nvPr/>
            </p:nvSpPr>
            <p:spPr>
              <a:xfrm>
                <a:off x="4475911" y="754684"/>
                <a:ext cx="632667" cy="374270"/>
              </a:xfrm>
              <a:prstGeom prst="rect">
                <a:avLst/>
              </a:prstGeom>
              <a:blipFill>
                <a:blip r:embed="rId8"/>
                <a:stretch>
                  <a:fillRect r="-8654"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8DE65C5-4A61-40FC-8F92-CE69787DE468}"/>
                  </a:ext>
                </a:extLst>
              </p:cNvPr>
              <p:cNvSpPr txBox="1"/>
              <p:nvPr/>
            </p:nvSpPr>
            <p:spPr>
              <a:xfrm>
                <a:off x="5714216" y="765348"/>
                <a:ext cx="7791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𝐻</m:t>
                          </m:r>
                        </m:e>
                        <m:sub>
                          <m:r>
                            <a:rPr lang="en-US" altLang="zh-CN" sz="1800" b="0" i="1" smtClean="0">
                              <a:solidFill>
                                <a:schemeClr val="bg2">
                                  <a:lumMod val="50000"/>
                                </a:schemeClr>
                              </a:solidFill>
                              <a:latin typeface="Cambria Math" panose="02040503050406030204" pitchFamily="18" charset="0"/>
                              <a:ea typeface="Cambria Math" panose="02040503050406030204" pitchFamily="18" charset="0"/>
                            </a:rPr>
                            <m:t>𝑢𝑠𝑒𝑟</m:t>
                          </m:r>
                        </m:sub>
                      </m:sSub>
                    </m:oMath>
                  </m:oMathPara>
                </a14:m>
                <a:endParaRPr lang="zh-CN" altLang="en-US" sz="1600" dirty="0">
                  <a:solidFill>
                    <a:schemeClr val="bg2">
                      <a:lumMod val="50000"/>
                    </a:schemeClr>
                  </a:solidFill>
                </a:endParaRPr>
              </a:p>
            </p:txBody>
          </p:sp>
        </mc:Choice>
        <mc:Fallback xmlns="">
          <p:sp>
            <p:nvSpPr>
              <p:cNvPr id="28" name="文本框 27">
                <a:extLst>
                  <a:ext uri="{FF2B5EF4-FFF2-40B4-BE49-F238E27FC236}">
                    <a16:creationId xmlns:a16="http://schemas.microsoft.com/office/drawing/2014/main" id="{48DE65C5-4A61-40FC-8F92-CE69787DE468}"/>
                  </a:ext>
                </a:extLst>
              </p:cNvPr>
              <p:cNvSpPr txBox="1">
                <a:spLocks noRot="1" noChangeAspect="1" noMove="1" noResize="1" noEditPoints="1" noAdjustHandles="1" noChangeArrowheads="1" noChangeShapeType="1" noTextEdit="1"/>
              </p:cNvSpPr>
              <p:nvPr/>
            </p:nvSpPr>
            <p:spPr>
              <a:xfrm>
                <a:off x="5714216" y="765348"/>
                <a:ext cx="779124" cy="369332"/>
              </a:xfrm>
              <a:prstGeom prst="rect">
                <a:avLst/>
              </a:prstGeom>
              <a:blipFill>
                <a:blip r:embed="rId9"/>
                <a:stretch>
                  <a:fillRect/>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EE9C2364-4CAD-4834-961C-F1820D335DCC}"/>
              </a:ext>
            </a:extLst>
          </p:cNvPr>
          <p:cNvPicPr>
            <a:picLocks noChangeAspect="1"/>
          </p:cNvPicPr>
          <p:nvPr/>
        </p:nvPicPr>
        <p:blipFill rotWithShape="1">
          <a:blip r:embed="rId10"/>
          <a:srcRect t="1327"/>
          <a:stretch/>
        </p:blipFill>
        <p:spPr>
          <a:xfrm>
            <a:off x="4083486" y="1189579"/>
            <a:ext cx="1951663" cy="2487574"/>
          </a:xfrm>
          <a:prstGeom prst="rect">
            <a:avLst/>
          </a:prstGeom>
        </p:spPr>
      </p:pic>
      <p:pic>
        <p:nvPicPr>
          <p:cNvPr id="31" name="图片 30">
            <a:extLst>
              <a:ext uri="{FF2B5EF4-FFF2-40B4-BE49-F238E27FC236}">
                <a16:creationId xmlns:a16="http://schemas.microsoft.com/office/drawing/2014/main" id="{94D92068-77E7-461A-A1E3-420F7EE7E0DF}"/>
              </a:ext>
            </a:extLst>
          </p:cNvPr>
          <p:cNvPicPr>
            <a:picLocks noChangeAspect="1"/>
          </p:cNvPicPr>
          <p:nvPr/>
        </p:nvPicPr>
        <p:blipFill>
          <a:blip r:embed="rId11"/>
          <a:stretch>
            <a:fillRect/>
          </a:stretch>
        </p:blipFill>
        <p:spPr>
          <a:xfrm>
            <a:off x="6959924" y="1259534"/>
            <a:ext cx="1939958" cy="2361826"/>
          </a:xfrm>
          <a:prstGeom prst="rect">
            <a:avLst/>
          </a:prstGeom>
        </p:spPr>
      </p:pic>
      <p:pic>
        <p:nvPicPr>
          <p:cNvPr id="32" name="图片 31">
            <a:extLst>
              <a:ext uri="{FF2B5EF4-FFF2-40B4-BE49-F238E27FC236}">
                <a16:creationId xmlns:a16="http://schemas.microsoft.com/office/drawing/2014/main" id="{B4D7337B-0C54-4AB4-928E-D3636EDC0565}"/>
              </a:ext>
            </a:extLst>
          </p:cNvPr>
          <p:cNvPicPr>
            <a:picLocks noChangeAspect="1"/>
          </p:cNvPicPr>
          <p:nvPr/>
        </p:nvPicPr>
        <p:blipFill rotWithShape="1">
          <a:blip r:embed="rId12"/>
          <a:srcRect t="1327"/>
          <a:stretch/>
        </p:blipFill>
        <p:spPr>
          <a:xfrm>
            <a:off x="3158711" y="2985788"/>
            <a:ext cx="1849550" cy="2138632"/>
          </a:xfrm>
          <a:prstGeom prst="rect">
            <a:avLst/>
          </a:prstGeom>
        </p:spPr>
      </p:pic>
      <p:pic>
        <p:nvPicPr>
          <p:cNvPr id="33" name="图片 32">
            <a:extLst>
              <a:ext uri="{FF2B5EF4-FFF2-40B4-BE49-F238E27FC236}">
                <a16:creationId xmlns:a16="http://schemas.microsoft.com/office/drawing/2014/main" id="{16AF99BD-19A5-4084-8F83-7289E6985113}"/>
              </a:ext>
            </a:extLst>
          </p:cNvPr>
          <p:cNvPicPr>
            <a:picLocks noChangeAspect="1"/>
          </p:cNvPicPr>
          <p:nvPr/>
        </p:nvPicPr>
        <p:blipFill>
          <a:blip r:embed="rId13"/>
          <a:stretch>
            <a:fillRect/>
          </a:stretch>
        </p:blipFill>
        <p:spPr>
          <a:xfrm>
            <a:off x="5933036" y="3352960"/>
            <a:ext cx="1804884" cy="1771460"/>
          </a:xfrm>
          <a:prstGeom prst="rect">
            <a:avLst/>
          </a:prstGeom>
        </p:spPr>
      </p:pic>
      <p:sp>
        <p:nvSpPr>
          <p:cNvPr id="34" name="文本框 33">
            <a:extLst>
              <a:ext uri="{FF2B5EF4-FFF2-40B4-BE49-F238E27FC236}">
                <a16:creationId xmlns:a16="http://schemas.microsoft.com/office/drawing/2014/main" id="{19559D0D-AE06-4579-81C5-7BB90F5A8F80}"/>
              </a:ext>
            </a:extLst>
          </p:cNvPr>
          <p:cNvSpPr txBox="1"/>
          <p:nvPr/>
        </p:nvSpPr>
        <p:spPr>
          <a:xfrm>
            <a:off x="3866587" y="776875"/>
            <a:ext cx="296984" cy="338554"/>
          </a:xfrm>
          <a:prstGeom prst="rect">
            <a:avLst/>
          </a:prstGeom>
          <a:noFill/>
        </p:spPr>
        <p:txBody>
          <a:bodyPr wrap="square" rtlCol="0">
            <a:spAutoFit/>
          </a:bodyPr>
          <a:lstStyle/>
          <a:p>
            <a:r>
              <a:rPr lang="en-US" altLang="zh-CN" sz="1600" b="1" dirty="0">
                <a:solidFill>
                  <a:srgbClr val="304371"/>
                </a:solidFill>
                <a:latin typeface="+mj-ea"/>
                <a:ea typeface="+mj-ea"/>
              </a:rPr>
              <a:t>3</a:t>
            </a:r>
            <a:endParaRPr lang="zh-CN" altLang="en-US" sz="1600" b="1" dirty="0">
              <a:solidFill>
                <a:srgbClr val="304371"/>
              </a:solidFill>
              <a:latin typeface="+mj-ea"/>
              <a:ea typeface="+mj-ea"/>
            </a:endParaRPr>
          </a:p>
        </p:txBody>
      </p:sp>
      <p:sp>
        <p:nvSpPr>
          <p:cNvPr id="35" name="文本框 34">
            <a:extLst>
              <a:ext uri="{FF2B5EF4-FFF2-40B4-BE49-F238E27FC236}">
                <a16:creationId xmlns:a16="http://schemas.microsoft.com/office/drawing/2014/main" id="{06ED06EE-7B64-4F0F-A8BC-5A7D768279D2}"/>
              </a:ext>
            </a:extLst>
          </p:cNvPr>
          <p:cNvSpPr txBox="1"/>
          <p:nvPr/>
        </p:nvSpPr>
        <p:spPr>
          <a:xfrm>
            <a:off x="5188659" y="773477"/>
            <a:ext cx="296984" cy="338554"/>
          </a:xfrm>
          <a:prstGeom prst="rect">
            <a:avLst/>
          </a:prstGeom>
          <a:noFill/>
        </p:spPr>
        <p:txBody>
          <a:bodyPr wrap="square" rtlCol="0">
            <a:spAutoFit/>
          </a:bodyPr>
          <a:lstStyle/>
          <a:p>
            <a:r>
              <a:rPr lang="en-US" altLang="zh-CN" sz="1600" b="1" dirty="0">
                <a:solidFill>
                  <a:srgbClr val="304371"/>
                </a:solidFill>
                <a:latin typeface="+mj-ea"/>
                <a:ea typeface="+mj-ea"/>
              </a:rPr>
              <a:t>7</a:t>
            </a:r>
            <a:endParaRPr lang="zh-CN" altLang="en-US" sz="1600" b="1" dirty="0">
              <a:solidFill>
                <a:srgbClr val="304371"/>
              </a:solidFill>
              <a:latin typeface="+mj-ea"/>
              <a:ea typeface="+mj-ea"/>
            </a:endParaRPr>
          </a:p>
        </p:txBody>
      </p:sp>
      <p:sp>
        <p:nvSpPr>
          <p:cNvPr id="36" name="文本框 35">
            <a:extLst>
              <a:ext uri="{FF2B5EF4-FFF2-40B4-BE49-F238E27FC236}">
                <a16:creationId xmlns:a16="http://schemas.microsoft.com/office/drawing/2014/main" id="{8F0B2A18-3393-4DD7-8D51-E6D17E39B010}"/>
              </a:ext>
            </a:extLst>
          </p:cNvPr>
          <p:cNvSpPr txBox="1"/>
          <p:nvPr/>
        </p:nvSpPr>
        <p:spPr>
          <a:xfrm>
            <a:off x="6574144" y="790400"/>
            <a:ext cx="1284524" cy="338554"/>
          </a:xfrm>
          <a:prstGeom prst="rect">
            <a:avLst/>
          </a:prstGeom>
          <a:noFill/>
        </p:spPr>
        <p:txBody>
          <a:bodyPr wrap="square" rtlCol="0">
            <a:spAutoFit/>
          </a:bodyPr>
          <a:lstStyle/>
          <a:p>
            <a:r>
              <a:rPr lang="en-US" altLang="zh-CN" sz="1600" b="1" dirty="0">
                <a:solidFill>
                  <a:srgbClr val="304371"/>
                </a:solidFill>
                <a:latin typeface="+mj-ea"/>
                <a:ea typeface="+mj-ea"/>
              </a:rPr>
              <a:t>{u1,u2,u3}</a:t>
            </a:r>
            <a:endParaRPr lang="zh-CN" altLang="en-US" sz="1600" b="1" dirty="0">
              <a:solidFill>
                <a:srgbClr val="304371"/>
              </a:solidFill>
              <a:latin typeface="+mj-ea"/>
              <a:ea typeface="+mj-ea"/>
            </a:endParaRPr>
          </a:p>
        </p:txBody>
      </p:sp>
      <p:sp>
        <p:nvSpPr>
          <p:cNvPr id="37" name="文本框 36">
            <a:extLst>
              <a:ext uri="{FF2B5EF4-FFF2-40B4-BE49-F238E27FC236}">
                <a16:creationId xmlns:a16="http://schemas.microsoft.com/office/drawing/2014/main" id="{2A3234FA-E275-4F01-BBA5-27EB8AB82BBF}"/>
              </a:ext>
            </a:extLst>
          </p:cNvPr>
          <p:cNvSpPr txBox="1"/>
          <p:nvPr/>
        </p:nvSpPr>
        <p:spPr>
          <a:xfrm>
            <a:off x="7939472" y="754684"/>
            <a:ext cx="298480" cy="338554"/>
          </a:xfrm>
          <a:prstGeom prst="rect">
            <a:avLst/>
          </a:prstGeom>
          <a:noFill/>
        </p:spPr>
        <p:txBody>
          <a:bodyPr wrap="none" rtlCol="0">
            <a:spAutoFit/>
          </a:bodyPr>
          <a:lstStyle/>
          <a:p>
            <a:r>
              <a:rPr lang="en-US" altLang="zh-CN" sz="1600" b="1" dirty="0">
                <a:solidFill>
                  <a:schemeClr val="bg2">
                    <a:lumMod val="50000"/>
                  </a:schemeClr>
                </a:solidFill>
              </a:rPr>
              <a:t>α</a:t>
            </a:r>
            <a:endParaRPr lang="zh-CN" altLang="en-US" sz="1600" b="1" dirty="0">
              <a:solidFill>
                <a:schemeClr val="bg2">
                  <a:lumMod val="50000"/>
                </a:schemeClr>
              </a:solidFill>
            </a:endParaRPr>
          </a:p>
        </p:txBody>
      </p:sp>
      <p:sp>
        <p:nvSpPr>
          <p:cNvPr id="38" name="文本框 37">
            <a:extLst>
              <a:ext uri="{FF2B5EF4-FFF2-40B4-BE49-F238E27FC236}">
                <a16:creationId xmlns:a16="http://schemas.microsoft.com/office/drawing/2014/main" id="{C0CBF765-35B8-46E9-8C7C-018D671AA1D9}"/>
              </a:ext>
            </a:extLst>
          </p:cNvPr>
          <p:cNvSpPr txBox="1"/>
          <p:nvPr/>
        </p:nvSpPr>
        <p:spPr>
          <a:xfrm>
            <a:off x="8314924" y="750243"/>
            <a:ext cx="538107" cy="338554"/>
          </a:xfrm>
          <a:prstGeom prst="rect">
            <a:avLst/>
          </a:prstGeom>
          <a:noFill/>
        </p:spPr>
        <p:txBody>
          <a:bodyPr wrap="square" rtlCol="0">
            <a:spAutoFit/>
          </a:bodyPr>
          <a:lstStyle/>
          <a:p>
            <a:r>
              <a:rPr lang="en-US" altLang="zh-CN" sz="1600" b="1" dirty="0">
                <a:solidFill>
                  <a:srgbClr val="304371"/>
                </a:solidFill>
                <a:latin typeface="+mj-ea"/>
                <a:ea typeface="+mj-ea"/>
              </a:rPr>
              <a:t>0.5</a:t>
            </a:r>
            <a:endParaRPr lang="zh-CN" altLang="en-US" sz="1600" b="1" dirty="0">
              <a:solidFill>
                <a:srgbClr val="304371"/>
              </a:solidFill>
              <a:latin typeface="+mj-ea"/>
              <a:ea typeface="+mj-ea"/>
            </a:endParaRPr>
          </a:p>
        </p:txBody>
      </p:sp>
      <p:cxnSp>
        <p:nvCxnSpPr>
          <p:cNvPr id="40" name="直接连接符 39">
            <a:extLst>
              <a:ext uri="{FF2B5EF4-FFF2-40B4-BE49-F238E27FC236}">
                <a16:creationId xmlns:a16="http://schemas.microsoft.com/office/drawing/2014/main" id="{27609248-66CA-4202-A7A7-1CC2EF5DC3F3}"/>
              </a:ext>
            </a:extLst>
          </p:cNvPr>
          <p:cNvCxnSpPr/>
          <p:nvPr/>
        </p:nvCxnSpPr>
        <p:spPr>
          <a:xfrm>
            <a:off x="491706" y="3003040"/>
            <a:ext cx="11300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49E4A25-CEBA-48A4-B3FB-C73BCB9C4C51}"/>
              </a:ext>
            </a:extLst>
          </p:cNvPr>
          <p:cNvCxnSpPr/>
          <p:nvPr/>
        </p:nvCxnSpPr>
        <p:spPr>
          <a:xfrm>
            <a:off x="491705" y="4539653"/>
            <a:ext cx="11300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63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4" y="68257"/>
            <a:ext cx="4247320"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Model Prediction and Optimization</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D14E421-F581-44DB-ABC9-60F8857A4BBA}"/>
              </a:ext>
            </a:extLst>
          </p:cNvPr>
          <p:cNvPicPr>
            <a:picLocks noChangeAspect="1"/>
          </p:cNvPicPr>
          <p:nvPr/>
        </p:nvPicPr>
        <p:blipFill>
          <a:blip r:embed="rId3"/>
          <a:stretch>
            <a:fillRect/>
          </a:stretch>
        </p:blipFill>
        <p:spPr>
          <a:xfrm>
            <a:off x="46257" y="1174908"/>
            <a:ext cx="3714860" cy="406406"/>
          </a:xfrm>
          <a:prstGeom prst="rect">
            <a:avLst/>
          </a:prstGeom>
        </p:spPr>
      </p:pic>
      <p:pic>
        <p:nvPicPr>
          <p:cNvPr id="3" name="图片 2">
            <a:extLst>
              <a:ext uri="{FF2B5EF4-FFF2-40B4-BE49-F238E27FC236}">
                <a16:creationId xmlns:a16="http://schemas.microsoft.com/office/drawing/2014/main" id="{58EBD431-25CE-4630-9EB1-6535DB639764}"/>
              </a:ext>
            </a:extLst>
          </p:cNvPr>
          <p:cNvPicPr>
            <a:picLocks noChangeAspect="1"/>
          </p:cNvPicPr>
          <p:nvPr/>
        </p:nvPicPr>
        <p:blipFill>
          <a:blip r:embed="rId4"/>
          <a:stretch>
            <a:fillRect/>
          </a:stretch>
        </p:blipFill>
        <p:spPr>
          <a:xfrm>
            <a:off x="46258" y="2106597"/>
            <a:ext cx="3714860" cy="398573"/>
          </a:xfrm>
          <a:prstGeom prst="rect">
            <a:avLst/>
          </a:prstGeom>
        </p:spPr>
      </p:pic>
      <p:pic>
        <p:nvPicPr>
          <p:cNvPr id="8" name="图片 7">
            <a:extLst>
              <a:ext uri="{FF2B5EF4-FFF2-40B4-BE49-F238E27FC236}">
                <a16:creationId xmlns:a16="http://schemas.microsoft.com/office/drawing/2014/main" id="{81B3FCE4-9781-4B3F-A7EB-71BDA6E5C8A0}"/>
              </a:ext>
            </a:extLst>
          </p:cNvPr>
          <p:cNvPicPr>
            <a:picLocks noChangeAspect="1"/>
          </p:cNvPicPr>
          <p:nvPr/>
        </p:nvPicPr>
        <p:blipFill>
          <a:blip r:embed="rId5"/>
          <a:stretch>
            <a:fillRect/>
          </a:stretch>
        </p:blipFill>
        <p:spPr>
          <a:xfrm>
            <a:off x="195284" y="3030453"/>
            <a:ext cx="3299604" cy="632651"/>
          </a:xfrm>
          <a:prstGeom prst="rect">
            <a:avLst/>
          </a:prstGeom>
        </p:spPr>
      </p:pic>
      <p:pic>
        <p:nvPicPr>
          <p:cNvPr id="9" name="图片 8">
            <a:extLst>
              <a:ext uri="{FF2B5EF4-FFF2-40B4-BE49-F238E27FC236}">
                <a16:creationId xmlns:a16="http://schemas.microsoft.com/office/drawing/2014/main" id="{D0D4B8EF-95C2-4222-A709-5A2B2797A3C2}"/>
              </a:ext>
            </a:extLst>
          </p:cNvPr>
          <p:cNvPicPr>
            <a:picLocks noChangeAspect="1"/>
          </p:cNvPicPr>
          <p:nvPr/>
        </p:nvPicPr>
        <p:blipFill>
          <a:blip r:embed="rId6"/>
          <a:stretch>
            <a:fillRect/>
          </a:stretch>
        </p:blipFill>
        <p:spPr>
          <a:xfrm>
            <a:off x="3987741" y="862642"/>
            <a:ext cx="5110002" cy="1295713"/>
          </a:xfrm>
          <a:prstGeom prst="rect">
            <a:avLst/>
          </a:prstGeom>
        </p:spPr>
      </p:pic>
      <p:pic>
        <p:nvPicPr>
          <p:cNvPr id="10" name="图片 9">
            <a:extLst>
              <a:ext uri="{FF2B5EF4-FFF2-40B4-BE49-F238E27FC236}">
                <a16:creationId xmlns:a16="http://schemas.microsoft.com/office/drawing/2014/main" id="{85802F6E-B2D3-40B6-B664-E83B780EC9C6}"/>
              </a:ext>
            </a:extLst>
          </p:cNvPr>
          <p:cNvPicPr>
            <a:picLocks noChangeAspect="1"/>
          </p:cNvPicPr>
          <p:nvPr/>
        </p:nvPicPr>
        <p:blipFill>
          <a:blip r:embed="rId7"/>
          <a:stretch>
            <a:fillRect/>
          </a:stretch>
        </p:blipFill>
        <p:spPr>
          <a:xfrm>
            <a:off x="4330460" y="2311013"/>
            <a:ext cx="2999252" cy="318792"/>
          </a:xfrm>
          <a:prstGeom prst="rect">
            <a:avLst/>
          </a:prstGeom>
        </p:spPr>
      </p:pic>
      <p:pic>
        <p:nvPicPr>
          <p:cNvPr id="11" name="图片 10">
            <a:extLst>
              <a:ext uri="{FF2B5EF4-FFF2-40B4-BE49-F238E27FC236}">
                <a16:creationId xmlns:a16="http://schemas.microsoft.com/office/drawing/2014/main" id="{779725A0-F27C-4D57-AD10-76DD037372CC}"/>
              </a:ext>
            </a:extLst>
          </p:cNvPr>
          <p:cNvPicPr>
            <a:picLocks noChangeAspect="1"/>
          </p:cNvPicPr>
          <p:nvPr/>
        </p:nvPicPr>
        <p:blipFill>
          <a:blip r:embed="rId8"/>
          <a:stretch>
            <a:fillRect/>
          </a:stretch>
        </p:blipFill>
        <p:spPr>
          <a:xfrm>
            <a:off x="3968286" y="2842374"/>
            <a:ext cx="5023186" cy="1255797"/>
          </a:xfrm>
          <a:prstGeom prst="rect">
            <a:avLst/>
          </a:prstGeom>
        </p:spPr>
      </p:pic>
    </p:spTree>
    <p:extLst>
      <p:ext uri="{BB962C8B-B14F-4D97-AF65-F5344CB8AC3E}">
        <p14:creationId xmlns:p14="http://schemas.microsoft.com/office/powerpoint/2010/main" val="33595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3" y="68257"/>
            <a:ext cx="339330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Multistage Stacked Training</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19CB0B85-91C4-4B31-B16A-6139B17D5822}"/>
              </a:ext>
            </a:extLst>
          </p:cNvPr>
          <p:cNvPicPr>
            <a:picLocks noChangeAspect="1"/>
          </p:cNvPicPr>
          <p:nvPr/>
        </p:nvPicPr>
        <p:blipFill rotWithShape="1">
          <a:blip r:embed="rId3"/>
          <a:srcRect l="1057" t="2701" r="1038" b="2888"/>
          <a:stretch/>
        </p:blipFill>
        <p:spPr>
          <a:xfrm>
            <a:off x="0" y="559856"/>
            <a:ext cx="9143999" cy="3312921"/>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1A3AC8F-DDFC-464F-BB38-F8DDBA3E3C24}"/>
                  </a:ext>
                </a:extLst>
              </p:cNvPr>
              <p:cNvSpPr txBox="1"/>
              <p:nvPr/>
            </p:nvSpPr>
            <p:spPr>
              <a:xfrm>
                <a:off x="4209451" y="2542588"/>
                <a:ext cx="2349259" cy="3687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200" i="1" smtClean="0">
                              <a:solidFill>
                                <a:srgbClr val="304371"/>
                              </a:solidFill>
                              <a:latin typeface="Cambria Math" panose="02040503050406030204" pitchFamily="18" charset="0"/>
                              <a:ea typeface="+mj-ea"/>
                            </a:rPr>
                          </m:ctrlPr>
                        </m:dPr>
                        <m:e>
                          <m:d>
                            <m:dPr>
                              <m:ctrlPr>
                                <a:rPr lang="en-US" altLang="zh-CN" sz="1200" i="1" smtClean="0">
                                  <a:solidFill>
                                    <a:srgbClr val="304371"/>
                                  </a:solidFill>
                                  <a:latin typeface="Cambria Math" panose="02040503050406030204" pitchFamily="18" charset="0"/>
                                  <a:ea typeface="+mj-ea"/>
                                </a:rPr>
                              </m:ctrlPr>
                            </m:dPr>
                            <m:e>
                              <m:sSubSup>
                                <m:sSubSupPr>
                                  <m:ctrlPr>
                                    <a:rPr lang="en-US" altLang="zh-CN" sz="1200" b="1" i="1" smtClean="0">
                                      <a:solidFill>
                                        <a:srgbClr val="304371"/>
                                      </a:solidFill>
                                      <a:latin typeface="Cambria Math" panose="02040503050406030204" pitchFamily="18" charset="0"/>
                                      <a:ea typeface="+mj-ea"/>
                                    </a:rPr>
                                  </m:ctrlPr>
                                </m:sSubSupPr>
                                <m:e>
                                  <m:r>
                                    <a:rPr lang="en-US" altLang="zh-CN" sz="1200" b="1" i="1" smtClean="0">
                                      <a:solidFill>
                                        <a:srgbClr val="304371"/>
                                      </a:solidFill>
                                      <a:latin typeface="Cambria Math" panose="02040503050406030204" pitchFamily="18" charset="0"/>
                                      <a:ea typeface="+mj-ea"/>
                                    </a:rPr>
                                    <m:t>𝒆</m:t>
                                  </m:r>
                                </m:e>
                                <m:sub>
                                  <m:r>
                                    <a:rPr lang="en-US" altLang="zh-CN" sz="1200" b="1" i="1" smtClean="0">
                                      <a:solidFill>
                                        <a:srgbClr val="304371"/>
                                      </a:solidFill>
                                      <a:latin typeface="Cambria Math" panose="02040503050406030204" pitchFamily="18" charset="0"/>
                                      <a:ea typeface="+mj-ea"/>
                                    </a:rPr>
                                    <m:t>𝒖</m:t>
                                  </m:r>
                                  <m:r>
                                    <a:rPr lang="en-US" altLang="zh-CN" sz="1200" b="1" i="1" smtClean="0">
                                      <a:solidFill>
                                        <a:srgbClr val="304371"/>
                                      </a:solidFill>
                                      <a:latin typeface="Cambria Math" panose="02040503050406030204" pitchFamily="18" charset="0"/>
                                      <a:ea typeface="+mj-ea"/>
                                    </a:rPr>
                                    <m:t>𝟏</m:t>
                                  </m:r>
                                  <m:r>
                                    <a:rPr lang="en-US" altLang="zh-CN" sz="1200" b="1" i="1" smtClean="0">
                                      <a:solidFill>
                                        <a:srgbClr val="304371"/>
                                      </a:solidFill>
                                      <a:latin typeface="Cambria Math" panose="02040503050406030204" pitchFamily="18" charset="0"/>
                                      <a:ea typeface="+mj-ea"/>
                                    </a:rPr>
                                    <m:t>,</m:t>
                                  </m:r>
                                  <m:r>
                                    <a:rPr lang="en-US" altLang="zh-CN" sz="1200" b="1" i="1" smtClean="0">
                                      <a:solidFill>
                                        <a:srgbClr val="304371"/>
                                      </a:solidFill>
                                      <a:latin typeface="Cambria Math" panose="02040503050406030204" pitchFamily="18" charset="0"/>
                                      <a:ea typeface="+mj-ea"/>
                                    </a:rPr>
                                    <m:t>𝑲</m:t>
                                  </m:r>
                                </m:sub>
                                <m:sup>
                                  <m:r>
                                    <a:rPr lang="en-US" altLang="zh-CN" sz="1200" b="1" i="1" smtClean="0">
                                      <a:solidFill>
                                        <a:srgbClr val="304371"/>
                                      </a:solidFill>
                                      <a:latin typeface="Cambria Math" panose="02040503050406030204" pitchFamily="18" charset="0"/>
                                      <a:ea typeface="+mj-ea"/>
                                    </a:rPr>
                                    <m:t>(</m:t>
                                  </m:r>
                                  <m:r>
                                    <a:rPr lang="en-US" altLang="zh-CN" sz="1200" b="1" i="1" smtClean="0">
                                      <a:solidFill>
                                        <a:srgbClr val="304371"/>
                                      </a:solidFill>
                                      <a:latin typeface="Cambria Math" panose="02040503050406030204" pitchFamily="18" charset="0"/>
                                      <a:ea typeface="+mj-ea"/>
                                    </a:rPr>
                                    <m:t>𝒍</m:t>
                                  </m:r>
                                  <m:r>
                                    <a:rPr lang="en-US" altLang="zh-CN" sz="1200" b="1" i="1" smtClean="0">
                                      <a:solidFill>
                                        <a:srgbClr val="304371"/>
                                      </a:solidFill>
                                      <a:latin typeface="Cambria Math" panose="02040503050406030204" pitchFamily="18" charset="0"/>
                                      <a:ea typeface="+mj-ea"/>
                                    </a:rPr>
                                    <m:t>)</m:t>
                                  </m:r>
                                </m:sup>
                              </m:sSubSup>
                              <m:r>
                                <a:rPr lang="zh-CN" altLang="en-US" sz="1200" b="1" i="1">
                                  <a:solidFill>
                                    <a:srgbClr val="304371"/>
                                  </a:solidFill>
                                  <a:latin typeface="Cambria Math" panose="02040503050406030204" pitchFamily="18" charset="0"/>
                                  <a:ea typeface="+mj-ea"/>
                                </a:rPr>
                                <m:t>，</m:t>
                              </m:r>
                              <m:sSubSup>
                                <m:sSubSupPr>
                                  <m:ctrlPr>
                                    <a:rPr lang="en-US" altLang="zh-CN" sz="1200" b="1" i="1">
                                      <a:solidFill>
                                        <a:srgbClr val="304371"/>
                                      </a:solidFill>
                                      <a:latin typeface="Cambria Math" panose="02040503050406030204" pitchFamily="18" charset="0"/>
                                    </a:rPr>
                                  </m:ctrlPr>
                                </m:sSubSupPr>
                                <m:e>
                                  <m:r>
                                    <a:rPr lang="en-US" altLang="zh-CN" sz="1200" b="1" i="1" smtClean="0">
                                      <a:solidFill>
                                        <a:srgbClr val="304371"/>
                                      </a:solidFill>
                                      <a:latin typeface="Cambria Math" panose="02040503050406030204" pitchFamily="18" charset="0"/>
                                    </a:rPr>
                                    <m:t>𝒆</m:t>
                                  </m:r>
                                </m:e>
                                <m:sub>
                                  <m:r>
                                    <a:rPr lang="en-US" altLang="zh-CN" sz="1200" b="1" i="1" smtClean="0">
                                      <a:solidFill>
                                        <a:srgbClr val="304371"/>
                                      </a:solidFill>
                                      <a:latin typeface="Cambria Math" panose="02040503050406030204" pitchFamily="18" charset="0"/>
                                    </a:rPr>
                                    <m:t>𝒊</m:t>
                                  </m:r>
                                  <m:r>
                                    <a:rPr lang="en-US" altLang="zh-CN" sz="1200" b="1" i="1" smtClean="0">
                                      <a:solidFill>
                                        <a:srgbClr val="304371"/>
                                      </a:solidFill>
                                      <a:latin typeface="Cambria Math" panose="02040503050406030204" pitchFamily="18" charset="0"/>
                                    </a:rPr>
                                    <m:t>𝟏</m:t>
                                  </m:r>
                                  <m:r>
                                    <a:rPr lang="en-US" altLang="zh-CN" sz="1200" b="1" i="1" smtClean="0">
                                      <a:solidFill>
                                        <a:srgbClr val="304371"/>
                                      </a:solidFill>
                                      <a:latin typeface="Cambria Math" panose="02040503050406030204" pitchFamily="18" charset="0"/>
                                    </a:rPr>
                                    <m:t>,</m:t>
                                  </m:r>
                                  <m:r>
                                    <a:rPr lang="en-US" altLang="zh-CN" sz="1200" b="1" i="1" smtClean="0">
                                      <a:solidFill>
                                        <a:srgbClr val="304371"/>
                                      </a:solidFill>
                                      <a:latin typeface="Cambria Math" panose="02040503050406030204" pitchFamily="18" charset="0"/>
                                    </a:rPr>
                                    <m:t>𝑲</m:t>
                                  </m:r>
                                </m:sub>
                                <m:sup>
                                  <m:r>
                                    <a:rPr lang="en-US" altLang="zh-CN" sz="1200" b="1" i="1">
                                      <a:solidFill>
                                        <a:srgbClr val="304371"/>
                                      </a:solidFill>
                                      <a:latin typeface="Cambria Math" panose="02040503050406030204" pitchFamily="18" charset="0"/>
                                    </a:rPr>
                                    <m:t>(</m:t>
                                  </m:r>
                                  <m:r>
                                    <a:rPr lang="en-US" altLang="zh-CN" sz="1200" b="1" i="1">
                                      <a:solidFill>
                                        <a:srgbClr val="304371"/>
                                      </a:solidFill>
                                      <a:latin typeface="Cambria Math" panose="02040503050406030204" pitchFamily="18" charset="0"/>
                                    </a:rPr>
                                    <m:t>𝒍</m:t>
                                  </m:r>
                                  <m:r>
                                    <a:rPr lang="en-US" altLang="zh-CN" sz="1200" b="1" i="1">
                                      <a:solidFill>
                                        <a:srgbClr val="304371"/>
                                      </a:solidFill>
                                      <a:latin typeface="Cambria Math" panose="02040503050406030204" pitchFamily="18" charset="0"/>
                                    </a:rPr>
                                    <m:t>)</m:t>
                                  </m:r>
                                </m:sup>
                              </m:sSubSup>
                            </m:e>
                          </m:d>
                          <m:r>
                            <a:rPr lang="en-US" altLang="zh-CN" sz="1200" i="1">
                              <a:solidFill>
                                <a:srgbClr val="304371"/>
                              </a:solidFill>
                              <a:latin typeface="Cambria Math" panose="02040503050406030204" pitchFamily="18" charset="0"/>
                              <a:ea typeface="+mj-ea"/>
                            </a:rPr>
                            <m:t>|</m:t>
                          </m:r>
                          <m:r>
                            <a:rPr lang="en-US" altLang="zh-CN" sz="1200" b="0" i="1" smtClean="0">
                              <a:solidFill>
                                <a:srgbClr val="304371"/>
                              </a:solidFill>
                              <a:latin typeface="Cambria Math" panose="02040503050406030204" pitchFamily="18" charset="0"/>
                              <a:ea typeface="+mj-ea"/>
                            </a:rPr>
                            <m:t>𝑙</m:t>
                          </m:r>
                          <m:r>
                            <a:rPr lang="en-US" altLang="zh-CN" sz="1200" b="0" i="1" smtClean="0">
                              <a:solidFill>
                                <a:srgbClr val="304371"/>
                              </a:solidFill>
                              <a:latin typeface="Cambria Math" panose="02040503050406030204" pitchFamily="18" charset="0"/>
                              <a:ea typeface="Cambria Math" panose="02040503050406030204" pitchFamily="18" charset="0"/>
                            </a:rPr>
                            <m:t>∈</m:t>
                          </m:r>
                          <m:d>
                            <m:dPr>
                              <m:ctrlPr>
                                <a:rPr lang="en-US" altLang="zh-CN" sz="1200" b="0" i="1" smtClean="0">
                                  <a:solidFill>
                                    <a:srgbClr val="304371"/>
                                  </a:solidFill>
                                  <a:latin typeface="Cambria Math" panose="02040503050406030204" pitchFamily="18" charset="0"/>
                                  <a:ea typeface="Cambria Math" panose="02040503050406030204" pitchFamily="18" charset="0"/>
                                </a:rPr>
                              </m:ctrlPr>
                            </m:dPr>
                            <m:e>
                              <m:sSub>
                                <m:sSubPr>
                                  <m:ctrlPr>
                                    <a:rPr lang="en-US" altLang="zh-CN" sz="1200" b="0" i="1" smtClean="0">
                                      <a:solidFill>
                                        <a:srgbClr val="304371"/>
                                      </a:solidFill>
                                      <a:latin typeface="Cambria Math" panose="02040503050406030204" pitchFamily="18" charset="0"/>
                                      <a:ea typeface="Cambria Math" panose="02040503050406030204" pitchFamily="18" charset="0"/>
                                    </a:rPr>
                                  </m:ctrlPr>
                                </m:sSubPr>
                                <m:e>
                                  <m:r>
                                    <a:rPr lang="en-US" altLang="zh-CN" sz="1200" b="0" i="1" smtClean="0">
                                      <a:solidFill>
                                        <a:srgbClr val="304371"/>
                                      </a:solidFill>
                                      <a:latin typeface="Cambria Math" panose="02040503050406030204" pitchFamily="18" charset="0"/>
                                      <a:ea typeface="Cambria Math" panose="02040503050406030204" pitchFamily="18" charset="0"/>
                                    </a:rPr>
                                    <m:t>𝑙</m:t>
                                  </m:r>
                                </m:e>
                                <m:sub>
                                  <m:r>
                                    <a:rPr lang="en-US" altLang="zh-CN" sz="1200" b="0" i="1" smtClean="0">
                                      <a:solidFill>
                                        <a:srgbClr val="304371"/>
                                      </a:solidFill>
                                      <a:latin typeface="Cambria Math" panose="02040503050406030204" pitchFamily="18" charset="0"/>
                                      <a:ea typeface="Cambria Math" panose="02040503050406030204" pitchFamily="18" charset="0"/>
                                    </a:rPr>
                                    <m:t>𝑜𝑑𝑑</m:t>
                                  </m:r>
                                </m:sub>
                              </m:sSub>
                              <m:r>
                                <a:rPr lang="en-US" altLang="zh-CN" sz="1200" b="0" i="1" smtClean="0">
                                  <a:solidFill>
                                    <a:srgbClr val="304371"/>
                                  </a:solidFill>
                                  <a:latin typeface="Cambria Math" panose="02040503050406030204" pitchFamily="18" charset="0"/>
                                  <a:ea typeface="Cambria Math" panose="02040503050406030204" pitchFamily="18" charset="0"/>
                                </a:rPr>
                                <m:t>, </m:t>
                              </m:r>
                              <m:sSub>
                                <m:sSubPr>
                                  <m:ctrlPr>
                                    <a:rPr lang="en-US" altLang="zh-CN" sz="1200" b="0" i="1" smtClean="0">
                                      <a:solidFill>
                                        <a:srgbClr val="304371"/>
                                      </a:solidFill>
                                      <a:latin typeface="Cambria Math" panose="02040503050406030204" pitchFamily="18" charset="0"/>
                                      <a:ea typeface="Cambria Math" panose="02040503050406030204" pitchFamily="18" charset="0"/>
                                    </a:rPr>
                                  </m:ctrlPr>
                                </m:sSubPr>
                                <m:e>
                                  <m:r>
                                    <a:rPr lang="en-US" altLang="zh-CN" sz="1200" b="0" i="1" smtClean="0">
                                      <a:solidFill>
                                        <a:srgbClr val="304371"/>
                                      </a:solidFill>
                                      <a:latin typeface="Cambria Math" panose="02040503050406030204" pitchFamily="18" charset="0"/>
                                      <a:ea typeface="Cambria Math" panose="02040503050406030204" pitchFamily="18" charset="0"/>
                                    </a:rPr>
                                    <m:t>𝑙</m:t>
                                  </m:r>
                                </m:e>
                                <m:sub>
                                  <m:r>
                                    <a:rPr lang="en-US" altLang="zh-CN" sz="1200" b="0" i="1" smtClean="0">
                                      <a:solidFill>
                                        <a:srgbClr val="304371"/>
                                      </a:solidFill>
                                      <a:latin typeface="Cambria Math" panose="02040503050406030204" pitchFamily="18" charset="0"/>
                                      <a:ea typeface="Cambria Math" panose="02040503050406030204" pitchFamily="18" charset="0"/>
                                    </a:rPr>
                                    <m:t>𝑒𝑣𝑒𝑛</m:t>
                                  </m:r>
                                </m:sub>
                              </m:sSub>
                            </m:e>
                          </m:d>
                        </m:e>
                      </m:d>
                    </m:oMath>
                  </m:oMathPara>
                </a14:m>
                <a:endParaRPr lang="zh-CN" altLang="en-US" sz="1200" b="1" dirty="0">
                  <a:solidFill>
                    <a:srgbClr val="304371"/>
                  </a:solidFill>
                  <a:latin typeface="+mj-ea"/>
                  <a:ea typeface="+mj-ea"/>
                </a:endParaRPr>
              </a:p>
            </p:txBody>
          </p:sp>
        </mc:Choice>
        <mc:Fallback xmlns="">
          <p:sp>
            <p:nvSpPr>
              <p:cNvPr id="10" name="文本框 9">
                <a:extLst>
                  <a:ext uri="{FF2B5EF4-FFF2-40B4-BE49-F238E27FC236}">
                    <a16:creationId xmlns:a16="http://schemas.microsoft.com/office/drawing/2014/main" id="{21A3AC8F-DDFC-464F-BB38-F8DDBA3E3C24}"/>
                  </a:ext>
                </a:extLst>
              </p:cNvPr>
              <p:cNvSpPr txBox="1">
                <a:spLocks noRot="1" noChangeAspect="1" noMove="1" noResize="1" noEditPoints="1" noAdjustHandles="1" noChangeArrowheads="1" noChangeShapeType="1" noTextEdit="1"/>
              </p:cNvSpPr>
              <p:nvPr/>
            </p:nvSpPr>
            <p:spPr>
              <a:xfrm>
                <a:off x="4209451" y="2542588"/>
                <a:ext cx="2349259" cy="368755"/>
              </a:xfrm>
              <a:prstGeom prst="rect">
                <a:avLst/>
              </a:prstGeom>
              <a:blipFill>
                <a:blip r:embed="rId4"/>
                <a:stretch>
                  <a:fillRect/>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0D1C3DE-5985-442A-AB36-A788D8B625F1}"/>
              </a:ext>
            </a:extLst>
          </p:cNvPr>
          <p:cNvPicPr>
            <a:picLocks noChangeAspect="1"/>
          </p:cNvPicPr>
          <p:nvPr/>
        </p:nvPicPr>
        <p:blipFill>
          <a:blip r:embed="rId5"/>
          <a:stretch>
            <a:fillRect/>
          </a:stretch>
        </p:blipFill>
        <p:spPr>
          <a:xfrm>
            <a:off x="5999205" y="561449"/>
            <a:ext cx="3144794" cy="710763"/>
          </a:xfrm>
          <a:prstGeom prst="rect">
            <a:avLst/>
          </a:prstGeom>
        </p:spPr>
      </p:pic>
      <p:pic>
        <p:nvPicPr>
          <p:cNvPr id="2" name="图片 1">
            <a:extLst>
              <a:ext uri="{FF2B5EF4-FFF2-40B4-BE49-F238E27FC236}">
                <a16:creationId xmlns:a16="http://schemas.microsoft.com/office/drawing/2014/main" id="{03C9A592-7785-414F-BC6C-593902F34DCF}"/>
              </a:ext>
            </a:extLst>
          </p:cNvPr>
          <p:cNvPicPr>
            <a:picLocks noChangeAspect="1"/>
          </p:cNvPicPr>
          <p:nvPr/>
        </p:nvPicPr>
        <p:blipFill>
          <a:blip r:embed="rId6"/>
          <a:stretch>
            <a:fillRect/>
          </a:stretch>
        </p:blipFill>
        <p:spPr>
          <a:xfrm>
            <a:off x="3588589" y="981973"/>
            <a:ext cx="2629858" cy="29638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3220F8F-3F0C-42D6-9686-B13A7E21E8A2}"/>
                  </a:ext>
                </a:extLst>
              </p:cNvPr>
              <p:cNvSpPr txBox="1"/>
              <p:nvPr/>
            </p:nvSpPr>
            <p:spPr>
              <a:xfrm>
                <a:off x="1083799" y="3872777"/>
                <a:ext cx="2634181" cy="764633"/>
              </a:xfrm>
              <a:prstGeom prst="rect">
                <a:avLst/>
              </a:prstGeom>
              <a:noFill/>
            </p:spPr>
            <p:txBody>
              <a:bodyPr wrap="square" rtlCol="0">
                <a:spAutoFit/>
              </a:bodyPr>
              <a:lstStyle/>
              <a:p>
                <a:pPr>
                  <a:lnSpc>
                    <a:spcPct val="125000"/>
                  </a:lnSpc>
                </a:pPr>
                <a14:m>
                  <m:oMathPara xmlns:m="http://schemas.openxmlformats.org/officeDocument/2006/math">
                    <m:oMathParaPr>
                      <m:jc m:val="centerGroup"/>
                    </m:oMathParaPr>
                    <m:oMath xmlns:m="http://schemas.openxmlformats.org/officeDocument/2006/math">
                      <m:d>
                        <m:dPr>
                          <m:begChr m:val="{"/>
                          <m:endChr m:val="}"/>
                          <m:ctrlPr>
                            <a:rPr lang="en-US" altLang="zh-CN" sz="1400" i="1" smtClean="0">
                              <a:solidFill>
                                <a:srgbClr val="304371"/>
                              </a:solidFill>
                              <a:latin typeface="Cambria Math" panose="02040503050406030204" pitchFamily="18" charset="0"/>
                              <a:ea typeface="+mj-ea"/>
                            </a:rPr>
                          </m:ctrlPr>
                        </m:dPr>
                        <m:e>
                          <m:d>
                            <m:dPr>
                              <m:ctrlPr>
                                <a:rPr lang="en-US" altLang="zh-CN" sz="1400" i="1" smtClean="0">
                                  <a:solidFill>
                                    <a:srgbClr val="304371"/>
                                  </a:solidFill>
                                  <a:latin typeface="Cambria Math" panose="02040503050406030204" pitchFamily="18" charset="0"/>
                                  <a:ea typeface="+mj-ea"/>
                                </a:rPr>
                              </m:ctrlPr>
                            </m:dPr>
                            <m:e>
                              <m:sSubSup>
                                <m:sSubSupPr>
                                  <m:ctrlPr>
                                    <a:rPr lang="en-US" altLang="zh-CN" sz="1400" b="1" i="1" smtClean="0">
                                      <a:solidFill>
                                        <a:srgbClr val="304371"/>
                                      </a:solidFill>
                                      <a:latin typeface="Cambria Math" panose="02040503050406030204" pitchFamily="18" charset="0"/>
                                      <a:ea typeface="+mj-ea"/>
                                    </a:rPr>
                                  </m:ctrlPr>
                                </m:sSubSupPr>
                                <m:e>
                                  <m:r>
                                    <a:rPr lang="en-US" altLang="zh-CN" sz="1400" b="1" i="1" smtClean="0">
                                      <a:solidFill>
                                        <a:srgbClr val="304371"/>
                                      </a:solidFill>
                                      <a:latin typeface="Cambria Math" panose="02040503050406030204" pitchFamily="18" charset="0"/>
                                      <a:ea typeface="+mj-ea"/>
                                    </a:rPr>
                                    <m:t>𝑬</m:t>
                                  </m:r>
                                </m:e>
                                <m:sub>
                                  <m:r>
                                    <a:rPr lang="en-US" altLang="zh-CN" sz="1400" b="1" i="1" smtClean="0">
                                      <a:solidFill>
                                        <a:srgbClr val="304371"/>
                                      </a:solidFill>
                                      <a:latin typeface="Cambria Math" panose="02040503050406030204" pitchFamily="18" charset="0"/>
                                      <a:ea typeface="+mj-ea"/>
                                    </a:rPr>
                                    <m:t>𝒖</m:t>
                                  </m:r>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𝑲</m:t>
                                  </m:r>
                                </m:sub>
                                <m:sup>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𝒍</m:t>
                                  </m:r>
                                  <m:r>
                                    <a:rPr lang="en-US" altLang="zh-CN" sz="1400" b="1" i="1" smtClean="0">
                                      <a:solidFill>
                                        <a:srgbClr val="304371"/>
                                      </a:solidFill>
                                      <a:latin typeface="Cambria Math" panose="02040503050406030204" pitchFamily="18" charset="0"/>
                                      <a:ea typeface="+mj-ea"/>
                                    </a:rPr>
                                    <m:t>)</m:t>
                                  </m:r>
                                </m:sup>
                              </m:sSubSup>
                              <m:r>
                                <a:rPr lang="zh-CN" altLang="en-US" sz="1400" b="1" i="1">
                                  <a:solidFill>
                                    <a:srgbClr val="304371"/>
                                  </a:solidFill>
                                  <a:latin typeface="Cambria Math" panose="02040503050406030204" pitchFamily="18" charset="0"/>
                                  <a:ea typeface="+mj-ea"/>
                                </a:rPr>
                                <m:t>，</m:t>
                              </m:r>
                              <m:sSubSup>
                                <m:sSubSupPr>
                                  <m:ctrlPr>
                                    <a:rPr lang="en-US" altLang="zh-CN" sz="1400" b="1" i="1">
                                      <a:solidFill>
                                        <a:srgbClr val="304371"/>
                                      </a:solidFill>
                                      <a:latin typeface="Cambria Math" panose="02040503050406030204" pitchFamily="18" charset="0"/>
                                    </a:rPr>
                                  </m:ctrlPr>
                                </m:sSubSupPr>
                                <m:e>
                                  <m:r>
                                    <a:rPr lang="en-US" altLang="zh-CN" sz="1400" b="1" i="1" smtClean="0">
                                      <a:solidFill>
                                        <a:srgbClr val="304371"/>
                                      </a:solidFill>
                                      <a:latin typeface="Cambria Math" panose="02040503050406030204" pitchFamily="18" charset="0"/>
                                    </a:rPr>
                                    <m:t>𝑬</m:t>
                                  </m:r>
                                </m:e>
                                <m:sub>
                                  <m:r>
                                    <a:rPr lang="en-US" altLang="zh-CN" sz="1400" b="1" i="1" smtClean="0">
                                      <a:solidFill>
                                        <a:srgbClr val="304371"/>
                                      </a:solidFill>
                                      <a:latin typeface="Cambria Math" panose="02040503050406030204" pitchFamily="18" charset="0"/>
                                    </a:rPr>
                                    <m:t>𝒊</m:t>
                                  </m:r>
                                  <m:r>
                                    <a:rPr lang="en-US" altLang="zh-CN" sz="1400" b="1" i="1" smtClean="0">
                                      <a:solidFill>
                                        <a:srgbClr val="304371"/>
                                      </a:solidFill>
                                      <a:latin typeface="Cambria Math" panose="02040503050406030204" pitchFamily="18" charset="0"/>
                                    </a:rPr>
                                    <m:t>,</m:t>
                                  </m:r>
                                  <m:r>
                                    <a:rPr lang="en-US" altLang="zh-CN" sz="1400" b="1" i="1" smtClean="0">
                                      <a:solidFill>
                                        <a:srgbClr val="304371"/>
                                      </a:solidFill>
                                      <a:latin typeface="Cambria Math" panose="02040503050406030204" pitchFamily="18" charset="0"/>
                                    </a:rPr>
                                    <m:t>𝑲</m:t>
                                  </m:r>
                                </m:sub>
                                <m:sup>
                                  <m:r>
                                    <a:rPr lang="en-US" altLang="zh-CN" sz="1400" b="1" i="1">
                                      <a:solidFill>
                                        <a:srgbClr val="304371"/>
                                      </a:solidFill>
                                      <a:latin typeface="Cambria Math" panose="02040503050406030204" pitchFamily="18" charset="0"/>
                                    </a:rPr>
                                    <m:t>(</m:t>
                                  </m:r>
                                  <m:r>
                                    <a:rPr lang="en-US" altLang="zh-CN" sz="1400" b="1" i="1">
                                      <a:solidFill>
                                        <a:srgbClr val="304371"/>
                                      </a:solidFill>
                                      <a:latin typeface="Cambria Math" panose="02040503050406030204" pitchFamily="18" charset="0"/>
                                    </a:rPr>
                                    <m:t>𝒍</m:t>
                                  </m:r>
                                  <m:r>
                                    <a:rPr lang="en-US" altLang="zh-CN" sz="1400" b="1" i="1">
                                      <a:solidFill>
                                        <a:srgbClr val="304371"/>
                                      </a:solidFill>
                                      <a:latin typeface="Cambria Math" panose="02040503050406030204" pitchFamily="18" charset="0"/>
                                    </a:rPr>
                                    <m:t>)</m:t>
                                  </m:r>
                                </m:sup>
                              </m:sSubSup>
                            </m:e>
                          </m:d>
                          <m:r>
                            <a:rPr lang="en-US" altLang="zh-CN" sz="1400" i="1">
                              <a:solidFill>
                                <a:srgbClr val="304371"/>
                              </a:solidFill>
                              <a:latin typeface="Cambria Math" panose="02040503050406030204" pitchFamily="18" charset="0"/>
                              <a:ea typeface="+mj-ea"/>
                            </a:rPr>
                            <m:t>|</m:t>
                          </m:r>
                          <m:r>
                            <a:rPr lang="en-US" altLang="zh-CN" sz="1400" b="0" i="1" smtClean="0">
                              <a:solidFill>
                                <a:srgbClr val="304371"/>
                              </a:solidFill>
                              <a:latin typeface="Cambria Math" panose="02040503050406030204" pitchFamily="18" charset="0"/>
                              <a:ea typeface="+mj-ea"/>
                            </a:rPr>
                            <m:t>𝑙</m:t>
                          </m:r>
                          <m:r>
                            <a:rPr lang="en-US" altLang="zh-CN" sz="1400" b="0" i="1" smtClean="0">
                              <a:solidFill>
                                <a:srgbClr val="304371"/>
                              </a:solidFill>
                              <a:latin typeface="Cambria Math" panose="02040503050406030204" pitchFamily="18" charset="0"/>
                              <a:ea typeface="Cambria Math" panose="02040503050406030204" pitchFamily="18" charset="0"/>
                            </a:rPr>
                            <m:t>∈</m:t>
                          </m:r>
                          <m:d>
                            <m:dPr>
                              <m:ctrlPr>
                                <a:rPr lang="en-US" altLang="zh-CN" sz="1400" b="0" i="1" smtClean="0">
                                  <a:solidFill>
                                    <a:srgbClr val="304371"/>
                                  </a:solidFill>
                                  <a:latin typeface="Cambria Math" panose="02040503050406030204" pitchFamily="18" charset="0"/>
                                  <a:ea typeface="Cambria Math" panose="02040503050406030204" pitchFamily="18" charset="0"/>
                                </a:rPr>
                              </m:ctrlPr>
                            </m:dPr>
                            <m:e>
                              <m:sSub>
                                <m:sSubPr>
                                  <m:ctrlPr>
                                    <a:rPr lang="en-US" altLang="zh-CN" sz="1400" b="0" i="1" smtClean="0">
                                      <a:solidFill>
                                        <a:srgbClr val="304371"/>
                                      </a:solidFill>
                                      <a:latin typeface="Cambria Math" panose="02040503050406030204" pitchFamily="18" charset="0"/>
                                      <a:ea typeface="Cambria Math" panose="02040503050406030204" pitchFamily="18" charset="0"/>
                                    </a:rPr>
                                  </m:ctrlPr>
                                </m:sSubPr>
                                <m:e>
                                  <m:r>
                                    <a:rPr lang="en-US" altLang="zh-CN" sz="1400" b="0" i="1" smtClean="0">
                                      <a:solidFill>
                                        <a:srgbClr val="304371"/>
                                      </a:solidFill>
                                      <a:latin typeface="Cambria Math" panose="02040503050406030204" pitchFamily="18" charset="0"/>
                                      <a:ea typeface="Cambria Math" panose="02040503050406030204" pitchFamily="18" charset="0"/>
                                    </a:rPr>
                                    <m:t>𝑙</m:t>
                                  </m:r>
                                </m:e>
                                <m:sub>
                                  <m:r>
                                    <a:rPr lang="en-US" altLang="zh-CN" sz="1400" b="0" i="1" smtClean="0">
                                      <a:solidFill>
                                        <a:srgbClr val="304371"/>
                                      </a:solidFill>
                                      <a:latin typeface="Cambria Math" panose="02040503050406030204" pitchFamily="18" charset="0"/>
                                      <a:ea typeface="Cambria Math" panose="02040503050406030204" pitchFamily="18" charset="0"/>
                                    </a:rPr>
                                    <m:t>𝑜𝑑𝑑</m:t>
                                  </m:r>
                                </m:sub>
                              </m:sSub>
                              <m:r>
                                <a:rPr lang="en-US" altLang="zh-CN" sz="1400" b="0" i="1" smtClean="0">
                                  <a:solidFill>
                                    <a:srgbClr val="304371"/>
                                  </a:solidFill>
                                  <a:latin typeface="Cambria Math" panose="02040503050406030204" pitchFamily="18" charset="0"/>
                                  <a:ea typeface="Cambria Math" panose="02040503050406030204" pitchFamily="18" charset="0"/>
                                </a:rPr>
                                <m:t>, </m:t>
                              </m:r>
                              <m:sSub>
                                <m:sSubPr>
                                  <m:ctrlPr>
                                    <a:rPr lang="en-US" altLang="zh-CN" sz="1400" b="0" i="1" smtClean="0">
                                      <a:solidFill>
                                        <a:srgbClr val="304371"/>
                                      </a:solidFill>
                                      <a:latin typeface="Cambria Math" panose="02040503050406030204" pitchFamily="18" charset="0"/>
                                      <a:ea typeface="Cambria Math" panose="02040503050406030204" pitchFamily="18" charset="0"/>
                                    </a:rPr>
                                  </m:ctrlPr>
                                </m:sSubPr>
                                <m:e>
                                  <m:r>
                                    <a:rPr lang="en-US" altLang="zh-CN" sz="1400" b="0" i="1" smtClean="0">
                                      <a:solidFill>
                                        <a:srgbClr val="304371"/>
                                      </a:solidFill>
                                      <a:latin typeface="Cambria Math" panose="02040503050406030204" pitchFamily="18" charset="0"/>
                                      <a:ea typeface="Cambria Math" panose="02040503050406030204" pitchFamily="18" charset="0"/>
                                    </a:rPr>
                                    <m:t>𝑙</m:t>
                                  </m:r>
                                </m:e>
                                <m:sub>
                                  <m:r>
                                    <a:rPr lang="en-US" altLang="zh-CN" sz="1400" b="0" i="1" smtClean="0">
                                      <a:solidFill>
                                        <a:srgbClr val="304371"/>
                                      </a:solidFill>
                                      <a:latin typeface="Cambria Math" panose="02040503050406030204" pitchFamily="18" charset="0"/>
                                      <a:ea typeface="Cambria Math" panose="02040503050406030204" pitchFamily="18" charset="0"/>
                                    </a:rPr>
                                    <m:t>𝑒𝑣𝑒𝑛</m:t>
                                  </m:r>
                                </m:sub>
                              </m:sSub>
                            </m:e>
                          </m:d>
                        </m:e>
                      </m:d>
                    </m:oMath>
                  </m:oMathPara>
                </a14:m>
                <a:endParaRPr lang="en-US" altLang="zh-CN" sz="1400" b="1" dirty="0">
                  <a:solidFill>
                    <a:srgbClr val="304371"/>
                  </a:solidFill>
                  <a:latin typeface="+mj-ea"/>
                  <a:ea typeface="+mj-ea"/>
                </a:endParaRPr>
              </a:p>
              <a:p>
                <a:pPr>
                  <a:lnSpc>
                    <a:spcPct val="125000"/>
                  </a:lnSpc>
                </a:pPr>
                <a14:m>
                  <m:oMathPara xmlns:m="http://schemas.openxmlformats.org/officeDocument/2006/math">
                    <m:oMathParaPr>
                      <m:jc m:val="centerGroup"/>
                    </m:oMathParaPr>
                    <m:oMath xmlns:m="http://schemas.openxmlformats.org/officeDocument/2006/math">
                      <m:r>
                        <a:rPr lang="en-US" altLang="zh-CN" sz="1400" b="1" i="1" smtClean="0">
                          <a:solidFill>
                            <a:srgbClr val="304371"/>
                          </a:solidFill>
                          <a:latin typeface="Cambria Math" panose="02040503050406030204" pitchFamily="18" charset="0"/>
                          <a:ea typeface="+mj-ea"/>
                        </a:rPr>
                        <m:t>𝒌</m:t>
                      </m:r>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𝑲</m:t>
                      </m:r>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𝒑</m:t>
                      </m:r>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𝟏</m:t>
                      </m:r>
                    </m:oMath>
                  </m:oMathPara>
                </a14:m>
                <a:endParaRPr lang="zh-CN" altLang="en-US" sz="1400" b="1" dirty="0">
                  <a:solidFill>
                    <a:srgbClr val="304371"/>
                  </a:solidFill>
                  <a:latin typeface="+mj-ea"/>
                  <a:ea typeface="+mj-ea"/>
                </a:endParaRPr>
              </a:p>
            </p:txBody>
          </p:sp>
        </mc:Choice>
        <mc:Fallback xmlns="">
          <p:sp>
            <p:nvSpPr>
              <p:cNvPr id="11" name="文本框 10">
                <a:extLst>
                  <a:ext uri="{FF2B5EF4-FFF2-40B4-BE49-F238E27FC236}">
                    <a16:creationId xmlns:a16="http://schemas.microsoft.com/office/drawing/2014/main" id="{53220F8F-3F0C-42D6-9686-B13A7E21E8A2}"/>
                  </a:ext>
                </a:extLst>
              </p:cNvPr>
              <p:cNvSpPr txBox="1">
                <a:spLocks noRot="1" noChangeAspect="1" noMove="1" noResize="1" noEditPoints="1" noAdjustHandles="1" noChangeArrowheads="1" noChangeShapeType="1" noTextEdit="1"/>
              </p:cNvSpPr>
              <p:nvPr/>
            </p:nvSpPr>
            <p:spPr>
              <a:xfrm>
                <a:off x="1083799" y="3872777"/>
                <a:ext cx="2634181" cy="7646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0F53EF7-3CA7-4382-B24A-FEC2B3331DF2}"/>
                  </a:ext>
                </a:extLst>
              </p:cNvPr>
              <p:cNvSpPr txBox="1"/>
              <p:nvPr/>
            </p:nvSpPr>
            <p:spPr>
              <a:xfrm>
                <a:off x="1001847" y="4583644"/>
                <a:ext cx="2798083" cy="414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smtClean="0">
                              <a:solidFill>
                                <a:srgbClr val="304371"/>
                              </a:solidFill>
                              <a:latin typeface="Cambria Math" panose="02040503050406030204" pitchFamily="18" charset="0"/>
                              <a:ea typeface="+mj-ea"/>
                            </a:rPr>
                          </m:ctrlPr>
                        </m:dPr>
                        <m:e>
                          <m:d>
                            <m:dPr>
                              <m:ctrlPr>
                                <a:rPr lang="en-US" altLang="zh-CN" sz="1400" i="1" smtClean="0">
                                  <a:solidFill>
                                    <a:srgbClr val="304371"/>
                                  </a:solidFill>
                                  <a:latin typeface="Cambria Math" panose="02040503050406030204" pitchFamily="18" charset="0"/>
                                  <a:ea typeface="+mj-ea"/>
                                </a:rPr>
                              </m:ctrlPr>
                            </m:dPr>
                            <m:e>
                              <m:sSubSup>
                                <m:sSubSupPr>
                                  <m:ctrlPr>
                                    <a:rPr lang="en-US" altLang="zh-CN" sz="1400" b="1" i="1" smtClean="0">
                                      <a:solidFill>
                                        <a:srgbClr val="304371"/>
                                      </a:solidFill>
                                      <a:latin typeface="Cambria Math" panose="02040503050406030204" pitchFamily="18" charset="0"/>
                                      <a:ea typeface="+mj-ea"/>
                                    </a:rPr>
                                  </m:ctrlPr>
                                </m:sSubSupPr>
                                <m:e>
                                  <m:r>
                                    <a:rPr lang="en-US" altLang="zh-CN" sz="1400" b="1" i="1" smtClean="0">
                                      <a:solidFill>
                                        <a:srgbClr val="304371"/>
                                      </a:solidFill>
                                      <a:latin typeface="Cambria Math" panose="02040503050406030204" pitchFamily="18" charset="0"/>
                                      <a:ea typeface="+mj-ea"/>
                                    </a:rPr>
                                    <m:t>𝒆</m:t>
                                  </m:r>
                                </m:e>
                                <m:sub>
                                  <m:r>
                                    <a:rPr lang="en-US" altLang="zh-CN" sz="1400" b="1" i="1" smtClean="0">
                                      <a:solidFill>
                                        <a:srgbClr val="304371"/>
                                      </a:solidFill>
                                      <a:latin typeface="Cambria Math" panose="02040503050406030204" pitchFamily="18" charset="0"/>
                                      <a:ea typeface="+mj-ea"/>
                                    </a:rPr>
                                    <m:t>𝒖</m:t>
                                  </m:r>
                                  <m:r>
                                    <a:rPr lang="en-US" altLang="zh-CN" sz="1400" b="1" i="1" smtClean="0">
                                      <a:solidFill>
                                        <a:srgbClr val="304371"/>
                                      </a:solidFill>
                                      <a:latin typeface="Cambria Math" panose="02040503050406030204" pitchFamily="18" charset="0"/>
                                      <a:ea typeface="+mj-ea"/>
                                    </a:rPr>
                                    <m:t>𝟏</m:t>
                                  </m:r>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𝒌</m:t>
                                  </m:r>
                                </m:sub>
                                <m:sup>
                                  <m:r>
                                    <a:rPr lang="en-US" altLang="zh-CN" sz="1400" b="1" i="1" smtClean="0">
                                      <a:solidFill>
                                        <a:srgbClr val="304371"/>
                                      </a:solidFill>
                                      <a:latin typeface="Cambria Math" panose="02040503050406030204" pitchFamily="18" charset="0"/>
                                      <a:ea typeface="+mj-ea"/>
                                    </a:rPr>
                                    <m:t>(</m:t>
                                  </m:r>
                                  <m:r>
                                    <a:rPr lang="en-US" altLang="zh-CN" sz="1400" b="1" i="1" smtClean="0">
                                      <a:solidFill>
                                        <a:srgbClr val="304371"/>
                                      </a:solidFill>
                                      <a:latin typeface="Cambria Math" panose="02040503050406030204" pitchFamily="18" charset="0"/>
                                      <a:ea typeface="+mj-ea"/>
                                    </a:rPr>
                                    <m:t>𝒍</m:t>
                                  </m:r>
                                  <m:r>
                                    <a:rPr lang="en-US" altLang="zh-CN" sz="1400" b="1" i="1" smtClean="0">
                                      <a:solidFill>
                                        <a:srgbClr val="304371"/>
                                      </a:solidFill>
                                      <a:latin typeface="Cambria Math" panose="02040503050406030204" pitchFamily="18" charset="0"/>
                                      <a:ea typeface="+mj-ea"/>
                                    </a:rPr>
                                    <m:t>)</m:t>
                                  </m:r>
                                </m:sup>
                              </m:sSubSup>
                              <m:r>
                                <a:rPr lang="zh-CN" altLang="en-US" sz="1400" b="1" i="1">
                                  <a:solidFill>
                                    <a:srgbClr val="304371"/>
                                  </a:solidFill>
                                  <a:latin typeface="Cambria Math" panose="02040503050406030204" pitchFamily="18" charset="0"/>
                                  <a:ea typeface="+mj-ea"/>
                                </a:rPr>
                                <m:t>，</m:t>
                              </m:r>
                              <m:sSubSup>
                                <m:sSubSupPr>
                                  <m:ctrlPr>
                                    <a:rPr lang="en-US" altLang="zh-CN" sz="1400" b="1" i="1">
                                      <a:solidFill>
                                        <a:srgbClr val="304371"/>
                                      </a:solidFill>
                                      <a:latin typeface="Cambria Math" panose="02040503050406030204" pitchFamily="18" charset="0"/>
                                    </a:rPr>
                                  </m:ctrlPr>
                                </m:sSubSupPr>
                                <m:e>
                                  <m:r>
                                    <a:rPr lang="en-US" altLang="zh-CN" sz="1400" b="1" i="1" smtClean="0">
                                      <a:solidFill>
                                        <a:srgbClr val="304371"/>
                                      </a:solidFill>
                                      <a:latin typeface="Cambria Math" panose="02040503050406030204" pitchFamily="18" charset="0"/>
                                    </a:rPr>
                                    <m:t>𝒆</m:t>
                                  </m:r>
                                </m:e>
                                <m:sub>
                                  <m:r>
                                    <a:rPr lang="en-US" altLang="zh-CN" sz="1400" b="1" i="1" smtClean="0">
                                      <a:solidFill>
                                        <a:srgbClr val="304371"/>
                                      </a:solidFill>
                                      <a:latin typeface="Cambria Math" panose="02040503050406030204" pitchFamily="18" charset="0"/>
                                    </a:rPr>
                                    <m:t>𝒊</m:t>
                                  </m:r>
                                  <m:r>
                                    <a:rPr lang="en-US" altLang="zh-CN" sz="1400" b="1" i="1" smtClean="0">
                                      <a:solidFill>
                                        <a:srgbClr val="304371"/>
                                      </a:solidFill>
                                      <a:latin typeface="Cambria Math" panose="02040503050406030204" pitchFamily="18" charset="0"/>
                                    </a:rPr>
                                    <m:t>𝟏</m:t>
                                  </m:r>
                                  <m:r>
                                    <a:rPr lang="en-US" altLang="zh-CN" sz="1400" b="1" i="1" smtClean="0">
                                      <a:solidFill>
                                        <a:srgbClr val="304371"/>
                                      </a:solidFill>
                                      <a:latin typeface="Cambria Math" panose="02040503050406030204" pitchFamily="18" charset="0"/>
                                    </a:rPr>
                                    <m:t>,</m:t>
                                  </m:r>
                                  <m:r>
                                    <a:rPr lang="en-US" altLang="zh-CN" sz="1400" b="1" i="1" smtClean="0">
                                      <a:solidFill>
                                        <a:srgbClr val="304371"/>
                                      </a:solidFill>
                                      <a:latin typeface="Cambria Math" panose="02040503050406030204" pitchFamily="18" charset="0"/>
                                    </a:rPr>
                                    <m:t>𝒌</m:t>
                                  </m:r>
                                </m:sub>
                                <m:sup>
                                  <m:r>
                                    <a:rPr lang="en-US" altLang="zh-CN" sz="1400" b="1" i="1">
                                      <a:solidFill>
                                        <a:srgbClr val="304371"/>
                                      </a:solidFill>
                                      <a:latin typeface="Cambria Math" panose="02040503050406030204" pitchFamily="18" charset="0"/>
                                    </a:rPr>
                                    <m:t>(</m:t>
                                  </m:r>
                                  <m:r>
                                    <a:rPr lang="en-US" altLang="zh-CN" sz="1400" b="1" i="1">
                                      <a:solidFill>
                                        <a:srgbClr val="304371"/>
                                      </a:solidFill>
                                      <a:latin typeface="Cambria Math" panose="02040503050406030204" pitchFamily="18" charset="0"/>
                                    </a:rPr>
                                    <m:t>𝒍</m:t>
                                  </m:r>
                                  <m:r>
                                    <a:rPr lang="en-US" altLang="zh-CN" sz="1400" b="1" i="1">
                                      <a:solidFill>
                                        <a:srgbClr val="304371"/>
                                      </a:solidFill>
                                      <a:latin typeface="Cambria Math" panose="02040503050406030204" pitchFamily="18" charset="0"/>
                                    </a:rPr>
                                    <m:t>)</m:t>
                                  </m:r>
                                </m:sup>
                              </m:sSubSup>
                            </m:e>
                          </m:d>
                          <m:r>
                            <a:rPr lang="en-US" altLang="zh-CN" sz="1400" i="1">
                              <a:solidFill>
                                <a:srgbClr val="304371"/>
                              </a:solidFill>
                              <a:latin typeface="Cambria Math" panose="02040503050406030204" pitchFamily="18" charset="0"/>
                              <a:ea typeface="+mj-ea"/>
                            </a:rPr>
                            <m:t>|</m:t>
                          </m:r>
                          <m:r>
                            <a:rPr lang="en-US" altLang="zh-CN" sz="1400" b="0" i="1" smtClean="0">
                              <a:solidFill>
                                <a:srgbClr val="304371"/>
                              </a:solidFill>
                              <a:latin typeface="Cambria Math" panose="02040503050406030204" pitchFamily="18" charset="0"/>
                              <a:ea typeface="+mj-ea"/>
                            </a:rPr>
                            <m:t>𝑙</m:t>
                          </m:r>
                          <m:r>
                            <a:rPr lang="en-US" altLang="zh-CN" sz="1400" b="0" i="1" smtClean="0">
                              <a:solidFill>
                                <a:srgbClr val="304371"/>
                              </a:solidFill>
                              <a:latin typeface="Cambria Math" panose="02040503050406030204" pitchFamily="18" charset="0"/>
                              <a:ea typeface="Cambria Math" panose="02040503050406030204" pitchFamily="18" charset="0"/>
                            </a:rPr>
                            <m:t>∈</m:t>
                          </m:r>
                          <m:d>
                            <m:dPr>
                              <m:ctrlPr>
                                <a:rPr lang="en-US" altLang="zh-CN" sz="1400" b="0" i="1" smtClean="0">
                                  <a:solidFill>
                                    <a:srgbClr val="304371"/>
                                  </a:solidFill>
                                  <a:latin typeface="Cambria Math" panose="02040503050406030204" pitchFamily="18" charset="0"/>
                                  <a:ea typeface="Cambria Math" panose="02040503050406030204" pitchFamily="18" charset="0"/>
                                </a:rPr>
                              </m:ctrlPr>
                            </m:dPr>
                            <m:e>
                              <m:sSub>
                                <m:sSubPr>
                                  <m:ctrlPr>
                                    <a:rPr lang="en-US" altLang="zh-CN" sz="1400" b="0" i="1" smtClean="0">
                                      <a:solidFill>
                                        <a:srgbClr val="304371"/>
                                      </a:solidFill>
                                      <a:latin typeface="Cambria Math" panose="02040503050406030204" pitchFamily="18" charset="0"/>
                                      <a:ea typeface="Cambria Math" panose="02040503050406030204" pitchFamily="18" charset="0"/>
                                    </a:rPr>
                                  </m:ctrlPr>
                                </m:sSubPr>
                                <m:e>
                                  <m:r>
                                    <a:rPr lang="en-US" altLang="zh-CN" sz="1400" b="0" i="1" smtClean="0">
                                      <a:solidFill>
                                        <a:srgbClr val="304371"/>
                                      </a:solidFill>
                                      <a:latin typeface="Cambria Math" panose="02040503050406030204" pitchFamily="18" charset="0"/>
                                      <a:ea typeface="Cambria Math" panose="02040503050406030204" pitchFamily="18" charset="0"/>
                                    </a:rPr>
                                    <m:t>𝑙</m:t>
                                  </m:r>
                                </m:e>
                                <m:sub>
                                  <m:r>
                                    <a:rPr lang="en-US" altLang="zh-CN" sz="1400" b="0" i="1" smtClean="0">
                                      <a:solidFill>
                                        <a:srgbClr val="304371"/>
                                      </a:solidFill>
                                      <a:latin typeface="Cambria Math" panose="02040503050406030204" pitchFamily="18" charset="0"/>
                                      <a:ea typeface="Cambria Math" panose="02040503050406030204" pitchFamily="18" charset="0"/>
                                    </a:rPr>
                                    <m:t>𝑜𝑑𝑑</m:t>
                                  </m:r>
                                </m:sub>
                              </m:sSub>
                              <m:r>
                                <a:rPr lang="en-US" altLang="zh-CN" sz="1400" b="0" i="1" smtClean="0">
                                  <a:solidFill>
                                    <a:srgbClr val="304371"/>
                                  </a:solidFill>
                                  <a:latin typeface="Cambria Math" panose="02040503050406030204" pitchFamily="18" charset="0"/>
                                  <a:ea typeface="Cambria Math" panose="02040503050406030204" pitchFamily="18" charset="0"/>
                                </a:rPr>
                                <m:t>, </m:t>
                              </m:r>
                              <m:sSub>
                                <m:sSubPr>
                                  <m:ctrlPr>
                                    <a:rPr lang="en-US" altLang="zh-CN" sz="1400" b="0" i="1" smtClean="0">
                                      <a:solidFill>
                                        <a:srgbClr val="304371"/>
                                      </a:solidFill>
                                      <a:latin typeface="Cambria Math" panose="02040503050406030204" pitchFamily="18" charset="0"/>
                                      <a:ea typeface="Cambria Math" panose="02040503050406030204" pitchFamily="18" charset="0"/>
                                    </a:rPr>
                                  </m:ctrlPr>
                                </m:sSubPr>
                                <m:e>
                                  <m:r>
                                    <a:rPr lang="en-US" altLang="zh-CN" sz="1400" b="0" i="1" smtClean="0">
                                      <a:solidFill>
                                        <a:srgbClr val="304371"/>
                                      </a:solidFill>
                                      <a:latin typeface="Cambria Math" panose="02040503050406030204" pitchFamily="18" charset="0"/>
                                      <a:ea typeface="Cambria Math" panose="02040503050406030204" pitchFamily="18" charset="0"/>
                                    </a:rPr>
                                    <m:t>𝑙</m:t>
                                  </m:r>
                                </m:e>
                                <m:sub>
                                  <m:r>
                                    <a:rPr lang="en-US" altLang="zh-CN" sz="1400" b="0" i="1" smtClean="0">
                                      <a:solidFill>
                                        <a:srgbClr val="304371"/>
                                      </a:solidFill>
                                      <a:latin typeface="Cambria Math" panose="02040503050406030204" pitchFamily="18" charset="0"/>
                                      <a:ea typeface="Cambria Math" panose="02040503050406030204" pitchFamily="18" charset="0"/>
                                    </a:rPr>
                                    <m:t>𝑒𝑣𝑒𝑛</m:t>
                                  </m:r>
                                </m:sub>
                              </m:sSub>
                            </m:e>
                          </m:d>
                        </m:e>
                      </m:d>
                    </m:oMath>
                  </m:oMathPara>
                </a14:m>
                <a:endParaRPr lang="zh-CN" altLang="en-US" sz="1400" b="1" dirty="0">
                  <a:solidFill>
                    <a:srgbClr val="304371"/>
                  </a:solidFill>
                  <a:latin typeface="+mj-ea"/>
                  <a:ea typeface="+mj-ea"/>
                </a:endParaRPr>
              </a:p>
            </p:txBody>
          </p:sp>
        </mc:Choice>
        <mc:Fallback xmlns="">
          <p:sp>
            <p:nvSpPr>
              <p:cNvPr id="12" name="文本框 11">
                <a:extLst>
                  <a:ext uri="{FF2B5EF4-FFF2-40B4-BE49-F238E27FC236}">
                    <a16:creationId xmlns:a16="http://schemas.microsoft.com/office/drawing/2014/main" id="{20F53EF7-3CA7-4382-B24A-FEC2B3331DF2}"/>
                  </a:ext>
                </a:extLst>
              </p:cNvPr>
              <p:cNvSpPr txBox="1">
                <a:spLocks noRot="1" noChangeAspect="1" noMove="1" noResize="1" noEditPoints="1" noAdjustHandles="1" noChangeArrowheads="1" noChangeShapeType="1" noTextEdit="1"/>
              </p:cNvSpPr>
              <p:nvPr/>
            </p:nvSpPr>
            <p:spPr>
              <a:xfrm>
                <a:off x="1001847" y="4583644"/>
                <a:ext cx="2798083" cy="414729"/>
              </a:xfrm>
              <a:prstGeom prst="rect">
                <a:avLst/>
              </a:prstGeom>
              <a:blipFill>
                <a:blip r:embed="rId8"/>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29F9A340-CCB5-4F42-92F7-51917A034CB6}"/>
              </a:ext>
            </a:extLst>
          </p:cNvPr>
          <p:cNvPicPr>
            <a:picLocks noChangeAspect="1"/>
          </p:cNvPicPr>
          <p:nvPr/>
        </p:nvPicPr>
        <p:blipFill>
          <a:blip r:embed="rId9"/>
          <a:stretch>
            <a:fillRect/>
          </a:stretch>
        </p:blipFill>
        <p:spPr>
          <a:xfrm>
            <a:off x="4809560" y="3870925"/>
            <a:ext cx="2882633" cy="351906"/>
          </a:xfrm>
          <a:prstGeom prst="rect">
            <a:avLst/>
          </a:prstGeom>
        </p:spPr>
      </p:pic>
      <p:pic>
        <p:nvPicPr>
          <p:cNvPr id="14" name="图片 13">
            <a:extLst>
              <a:ext uri="{FF2B5EF4-FFF2-40B4-BE49-F238E27FC236}">
                <a16:creationId xmlns:a16="http://schemas.microsoft.com/office/drawing/2014/main" id="{ABCEB9A8-95FD-487D-ADA9-9F92E1864817}"/>
              </a:ext>
            </a:extLst>
          </p:cNvPr>
          <p:cNvPicPr>
            <a:picLocks noChangeAspect="1"/>
          </p:cNvPicPr>
          <p:nvPr/>
        </p:nvPicPr>
        <p:blipFill>
          <a:blip r:embed="rId10"/>
          <a:stretch>
            <a:fillRect/>
          </a:stretch>
        </p:blipFill>
        <p:spPr>
          <a:xfrm>
            <a:off x="4814473" y="4220979"/>
            <a:ext cx="3701888" cy="898516"/>
          </a:xfrm>
          <a:prstGeom prst="rect">
            <a:avLst/>
          </a:prstGeom>
        </p:spPr>
      </p:pic>
      <p:pic>
        <p:nvPicPr>
          <p:cNvPr id="15" name="图片 14">
            <a:extLst>
              <a:ext uri="{FF2B5EF4-FFF2-40B4-BE49-F238E27FC236}">
                <a16:creationId xmlns:a16="http://schemas.microsoft.com/office/drawing/2014/main" id="{DBDE2370-6A26-45F8-91E5-23C7D1163E71}"/>
              </a:ext>
            </a:extLst>
          </p:cNvPr>
          <p:cNvPicPr>
            <a:picLocks noChangeAspect="1"/>
          </p:cNvPicPr>
          <p:nvPr/>
        </p:nvPicPr>
        <p:blipFill>
          <a:blip r:embed="rId11"/>
          <a:stretch>
            <a:fillRect/>
          </a:stretch>
        </p:blipFill>
        <p:spPr>
          <a:xfrm>
            <a:off x="2016998" y="2453363"/>
            <a:ext cx="5110002" cy="1295713"/>
          </a:xfrm>
          <a:prstGeom prst="rect">
            <a:avLst/>
          </a:prstGeom>
        </p:spPr>
      </p:pic>
    </p:spTree>
    <p:extLst>
      <p:ext uri="{BB962C8B-B14F-4D97-AF65-F5344CB8AC3E}">
        <p14:creationId xmlns:p14="http://schemas.microsoft.com/office/powerpoint/2010/main" val="312437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B2B53F4-A43F-40FC-8564-DA79497E386A}"/>
              </a:ext>
            </a:extLst>
          </p:cNvPr>
          <p:cNvPicPr>
            <a:picLocks noChangeAspect="1"/>
          </p:cNvPicPr>
          <p:nvPr/>
        </p:nvPicPr>
        <p:blipFill>
          <a:blip r:embed="rId3"/>
          <a:stretch>
            <a:fillRect/>
          </a:stretch>
        </p:blipFill>
        <p:spPr>
          <a:xfrm>
            <a:off x="2740765" y="1678225"/>
            <a:ext cx="5330932" cy="3449102"/>
          </a:xfrm>
          <a:prstGeom prst="rect">
            <a:avLst/>
          </a:prstGeom>
        </p:spPr>
      </p:pic>
      <p:pic>
        <p:nvPicPr>
          <p:cNvPr id="3" name="图片 2">
            <a:extLst>
              <a:ext uri="{FF2B5EF4-FFF2-40B4-BE49-F238E27FC236}">
                <a16:creationId xmlns:a16="http://schemas.microsoft.com/office/drawing/2014/main" id="{C127F8C1-7BAF-4B6D-899D-20E742BBBE51}"/>
              </a:ext>
            </a:extLst>
          </p:cNvPr>
          <p:cNvPicPr>
            <a:picLocks noChangeAspect="1"/>
          </p:cNvPicPr>
          <p:nvPr/>
        </p:nvPicPr>
        <p:blipFill rotWithShape="1">
          <a:blip r:embed="rId4"/>
          <a:srcRect t="4108"/>
          <a:stretch/>
        </p:blipFill>
        <p:spPr>
          <a:xfrm>
            <a:off x="1328462" y="577972"/>
            <a:ext cx="4661866" cy="1116426"/>
          </a:xfrm>
          <a:prstGeom prst="rect">
            <a:avLst/>
          </a:prstGeom>
        </p:spPr>
      </p:pic>
    </p:spTree>
    <p:extLst>
      <p:ext uri="{BB962C8B-B14F-4D97-AF65-F5344CB8AC3E}">
        <p14:creationId xmlns:p14="http://schemas.microsoft.com/office/powerpoint/2010/main" val="2048643185"/>
      </p:ext>
    </p:extLst>
  </p:cSld>
  <p:clrMapOvr>
    <a:masterClrMapping/>
  </p:clrMapOvr>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9381</TotalTime>
  <Words>4442</Words>
  <Application>Microsoft Office PowerPoint</Application>
  <PresentationFormat>全屏显示(16:9)</PresentationFormat>
  <Paragraphs>228</Paragraphs>
  <Slides>16</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宋体</vt:lpstr>
      <vt:lpstr>微软雅黑</vt:lpstr>
      <vt:lpstr>微软雅黑 Light</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Acey XX</cp:lastModifiedBy>
  <cp:revision>902</cp:revision>
  <dcterms:created xsi:type="dcterms:W3CDTF">2017-05-01T12:27:00Z</dcterms:created>
  <dcterms:modified xsi:type="dcterms:W3CDTF">2022-03-24T07:00:47Z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